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30"/>
  </p:notesMasterIdLst>
  <p:handoutMasterIdLst>
    <p:handoutMasterId r:id="rId31"/>
  </p:handoutMasterIdLst>
  <p:sldIdLst>
    <p:sldId id="256" r:id="rId2"/>
    <p:sldId id="288" r:id="rId3"/>
    <p:sldId id="286" r:id="rId4"/>
    <p:sldId id="261" r:id="rId5"/>
    <p:sldId id="284" r:id="rId6"/>
    <p:sldId id="293" r:id="rId7"/>
    <p:sldId id="285" r:id="rId8"/>
    <p:sldId id="289" r:id="rId9"/>
    <p:sldId id="290" r:id="rId10"/>
    <p:sldId id="262" r:id="rId11"/>
    <p:sldId id="263" r:id="rId12"/>
    <p:sldId id="265" r:id="rId13"/>
    <p:sldId id="266" r:id="rId14"/>
    <p:sldId id="267" r:id="rId15"/>
    <p:sldId id="271" r:id="rId16"/>
    <p:sldId id="270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92" r:id="rId28"/>
    <p:sldId id="283" r:id="rId29"/>
  </p:sldIdLst>
  <p:sldSz cx="10693400" cy="7561263"/>
  <p:notesSz cx="6797675" cy="9926638"/>
  <p:defaultTextStyle>
    <a:defPPr>
      <a:defRPr lang="ru-RU"/>
    </a:defPPr>
    <a:lvl1pPr marL="0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497845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995690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493535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1991380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489225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2987070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484916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3982761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36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  <p15:guide id="3" orient="horz" pos="3127">
          <p15:clr>
            <a:srgbClr val="A4A3A4"/>
          </p15:clr>
        </p15:guide>
        <p15:guide id="4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709" autoAdjust="0"/>
  </p:normalViewPr>
  <p:slideViewPr>
    <p:cSldViewPr>
      <p:cViewPr varScale="1">
        <p:scale>
          <a:sx n="90" d="100"/>
          <a:sy n="90" d="100"/>
        </p:scale>
        <p:origin x="126" y="84"/>
      </p:cViewPr>
      <p:guideLst>
        <p:guide orient="horz" pos="2382"/>
        <p:guide pos="33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9" d="100"/>
          <a:sy n="49" d="100"/>
        </p:scale>
        <p:origin x="-2664" y="-102"/>
      </p:cViewPr>
      <p:guideLst>
        <p:guide orient="horz" pos="3224"/>
        <p:guide pos="2236"/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45659" cy="496332"/>
          </a:xfrm>
          <a:prstGeom prst="rect">
            <a:avLst/>
          </a:prstGeom>
        </p:spPr>
        <p:txBody>
          <a:bodyPr vert="horz" lIns="95554" tIns="47777" rIns="95554" bIns="47777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4" y="2"/>
            <a:ext cx="2945659" cy="496332"/>
          </a:xfrm>
          <a:prstGeom prst="rect">
            <a:avLst/>
          </a:prstGeom>
        </p:spPr>
        <p:txBody>
          <a:bodyPr vert="horz" lIns="95554" tIns="47777" rIns="95554" bIns="47777" rtlCol="0"/>
          <a:lstStyle>
            <a:lvl1pPr algn="r">
              <a:defRPr sz="1300"/>
            </a:lvl1pPr>
          </a:lstStyle>
          <a:p>
            <a:fld id="{99047792-EFD5-4E77-A562-59CCB973B934}" type="datetimeFigureOut">
              <a:rPr lang="ru-RU" smtClean="0"/>
              <a:pPr/>
              <a:t>31.01.2017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28585"/>
            <a:ext cx="2945659" cy="496332"/>
          </a:xfrm>
          <a:prstGeom prst="rect">
            <a:avLst/>
          </a:prstGeom>
        </p:spPr>
        <p:txBody>
          <a:bodyPr vert="horz" lIns="95554" tIns="47777" rIns="95554" bIns="47777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4" y="9428585"/>
            <a:ext cx="2945659" cy="496332"/>
          </a:xfrm>
          <a:prstGeom prst="rect">
            <a:avLst/>
          </a:prstGeom>
        </p:spPr>
        <p:txBody>
          <a:bodyPr vert="horz" lIns="95554" tIns="47777" rIns="95554" bIns="47777" rtlCol="0" anchor="b"/>
          <a:lstStyle>
            <a:lvl1pPr algn="r">
              <a:defRPr sz="1300"/>
            </a:lvl1pPr>
          </a:lstStyle>
          <a:p>
            <a:fld id="{EBC47B4D-6791-45C9-94ED-FAD414EF871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45659" cy="496332"/>
          </a:xfrm>
          <a:prstGeom prst="rect">
            <a:avLst/>
          </a:prstGeom>
        </p:spPr>
        <p:txBody>
          <a:bodyPr vert="horz" lIns="95554" tIns="47777" rIns="95554" bIns="47777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2"/>
            <a:ext cx="2945659" cy="496332"/>
          </a:xfrm>
          <a:prstGeom prst="rect">
            <a:avLst/>
          </a:prstGeom>
        </p:spPr>
        <p:txBody>
          <a:bodyPr vert="horz" lIns="95554" tIns="47777" rIns="95554" bIns="47777" rtlCol="0"/>
          <a:lstStyle>
            <a:lvl1pPr algn="r">
              <a:defRPr sz="1300"/>
            </a:lvl1pPr>
          </a:lstStyle>
          <a:p>
            <a:fld id="{209ADE35-85B6-4EAD-9898-A057F86404C5}" type="datetimeFigureOut">
              <a:rPr lang="ru-RU" smtClean="0"/>
              <a:pPr/>
              <a:t>31.01.2017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66763" y="744538"/>
            <a:ext cx="526415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54" tIns="47777" rIns="95554" bIns="47777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5554" tIns="47777" rIns="95554" bIns="47777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8585"/>
            <a:ext cx="2945659" cy="496332"/>
          </a:xfrm>
          <a:prstGeom prst="rect">
            <a:avLst/>
          </a:prstGeom>
        </p:spPr>
        <p:txBody>
          <a:bodyPr vert="horz" lIns="95554" tIns="47777" rIns="95554" bIns="47777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28585"/>
            <a:ext cx="2945659" cy="496332"/>
          </a:xfrm>
          <a:prstGeom prst="rect">
            <a:avLst/>
          </a:prstGeom>
        </p:spPr>
        <p:txBody>
          <a:bodyPr vert="horz" lIns="95554" tIns="47777" rIns="95554" bIns="47777" rtlCol="0" anchor="b"/>
          <a:lstStyle>
            <a:lvl1pPr algn="r">
              <a:defRPr sz="1300"/>
            </a:lvl1pPr>
          </a:lstStyle>
          <a:p>
            <a:fld id="{61C48CBB-304C-4604-92E8-C51D6799E92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956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97845" algn="l" defTabSz="9956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95690" algn="l" defTabSz="9956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93535" algn="l" defTabSz="9956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91380" algn="l" defTabSz="9956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89225" algn="l" defTabSz="9956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87070" algn="l" defTabSz="9956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484916" algn="l" defTabSz="9956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982761" algn="l" defTabSz="9956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2005" y="2348894"/>
            <a:ext cx="9089390" cy="162077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04010" y="4284717"/>
            <a:ext cx="7485380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1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8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1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8A73C-6FED-4EE3-91D9-833591874BD8}" type="datetimeFigureOut">
              <a:rPr lang="ru-RU" smtClean="0"/>
              <a:pPr/>
              <a:t>31.01.2017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9A61A-1F70-4C45-9E9F-CF42B2A3A7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8A73C-6FED-4EE3-91D9-833591874BD8}" type="datetimeFigureOut">
              <a:rPr lang="ru-RU" smtClean="0"/>
              <a:pPr/>
              <a:t>31.01.2017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9A61A-1F70-4C45-9E9F-CF42B2A3A7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067112" y="334306"/>
            <a:ext cx="2812588" cy="71131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5639" y="334306"/>
            <a:ext cx="8263250" cy="71131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8A73C-6FED-4EE3-91D9-833591874BD8}" type="datetimeFigureOut">
              <a:rPr lang="ru-RU" smtClean="0"/>
              <a:pPr/>
              <a:t>31.01.2017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9A61A-1F70-4C45-9E9F-CF42B2A3A7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1/31/2017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80960" y="1925322"/>
            <a:ext cx="9331477" cy="4454512"/>
          </a:xfrm>
        </p:spPr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8A73C-6FED-4EE3-91D9-833591874BD8}" type="datetimeFigureOut">
              <a:rPr lang="ru-RU" smtClean="0"/>
              <a:pPr/>
              <a:t>31.01.2017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9A61A-1F70-4C45-9E9F-CF42B2A3A7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705" y="4858813"/>
            <a:ext cx="9089390" cy="1501751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4705" y="3204786"/>
            <a:ext cx="9089390" cy="1654026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43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287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3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574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17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86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0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14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8A73C-6FED-4EE3-91D9-833591874BD8}" type="datetimeFigureOut">
              <a:rPr lang="ru-RU" smtClean="0"/>
              <a:pPr/>
              <a:t>31.01.2017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9A61A-1F70-4C45-9E9F-CF42B2A3A7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25639" y="1944575"/>
            <a:ext cx="5537918" cy="5502919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341782" y="1944575"/>
            <a:ext cx="5537919" cy="5502919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8A73C-6FED-4EE3-91D9-833591874BD8}" type="datetimeFigureOut">
              <a:rPr lang="ru-RU" smtClean="0"/>
              <a:pPr/>
              <a:t>31.01.2017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9A61A-1F70-4C45-9E9F-CF42B2A3A7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0" y="302802"/>
            <a:ext cx="9624060" cy="1260211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0" y="1692533"/>
            <a:ext cx="4724775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36" indent="0">
              <a:buNone/>
              <a:defRPr sz="2300" b="1"/>
            </a:lvl2pPr>
            <a:lvl3pPr marL="1042872" indent="0">
              <a:buNone/>
              <a:defRPr sz="2100" b="1"/>
            </a:lvl3pPr>
            <a:lvl4pPr marL="1564308" indent="0">
              <a:buNone/>
              <a:defRPr sz="1800" b="1"/>
            </a:lvl4pPr>
            <a:lvl5pPr marL="2085744" indent="0">
              <a:buNone/>
              <a:defRPr sz="1800" b="1"/>
            </a:lvl5pPr>
            <a:lvl6pPr marL="2607179" indent="0">
              <a:buNone/>
              <a:defRPr sz="1800" b="1"/>
            </a:lvl6pPr>
            <a:lvl7pPr marL="3128616" indent="0">
              <a:buNone/>
              <a:defRPr sz="1800" b="1"/>
            </a:lvl7pPr>
            <a:lvl8pPr marL="3650052" indent="0">
              <a:buNone/>
              <a:defRPr sz="1800" b="1"/>
            </a:lvl8pPr>
            <a:lvl9pPr marL="4171487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4670" y="2397901"/>
            <a:ext cx="4724775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32101" y="1692533"/>
            <a:ext cx="4726631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36" indent="0">
              <a:buNone/>
              <a:defRPr sz="2300" b="1"/>
            </a:lvl2pPr>
            <a:lvl3pPr marL="1042872" indent="0">
              <a:buNone/>
              <a:defRPr sz="2100" b="1"/>
            </a:lvl3pPr>
            <a:lvl4pPr marL="1564308" indent="0">
              <a:buNone/>
              <a:defRPr sz="1800" b="1"/>
            </a:lvl4pPr>
            <a:lvl5pPr marL="2085744" indent="0">
              <a:buNone/>
              <a:defRPr sz="1800" b="1"/>
            </a:lvl5pPr>
            <a:lvl6pPr marL="2607179" indent="0">
              <a:buNone/>
              <a:defRPr sz="1800" b="1"/>
            </a:lvl6pPr>
            <a:lvl7pPr marL="3128616" indent="0">
              <a:buNone/>
              <a:defRPr sz="1800" b="1"/>
            </a:lvl7pPr>
            <a:lvl8pPr marL="3650052" indent="0">
              <a:buNone/>
              <a:defRPr sz="1800" b="1"/>
            </a:lvl8pPr>
            <a:lvl9pPr marL="4171487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432101" y="2397901"/>
            <a:ext cx="4726631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8A73C-6FED-4EE3-91D9-833591874BD8}" type="datetimeFigureOut">
              <a:rPr lang="ru-RU" smtClean="0"/>
              <a:pPr/>
              <a:t>31.01.2017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9A61A-1F70-4C45-9E9F-CF42B2A3A7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8A73C-6FED-4EE3-91D9-833591874BD8}" type="datetimeFigureOut">
              <a:rPr lang="ru-RU" smtClean="0"/>
              <a:pPr/>
              <a:t>31.01.2017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9A61A-1F70-4C45-9E9F-CF42B2A3A7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1F7E2-4128-4702-9349-64B0512E29E6}" type="datetimeFigureOut">
              <a:rPr lang="ru-RU" smtClean="0"/>
              <a:pPr/>
              <a:t>31.01.2017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9A61A-1F70-4C45-9E9F-CF42B2A3A7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2" y="301050"/>
            <a:ext cx="3518055" cy="128121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80822" y="301051"/>
            <a:ext cx="5977908" cy="6453328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4672" y="1582265"/>
            <a:ext cx="3518055" cy="5172114"/>
          </a:xfrm>
        </p:spPr>
        <p:txBody>
          <a:bodyPr/>
          <a:lstStyle>
            <a:lvl1pPr marL="0" indent="0">
              <a:buNone/>
              <a:defRPr sz="1600"/>
            </a:lvl1pPr>
            <a:lvl2pPr marL="521436" indent="0">
              <a:buNone/>
              <a:defRPr sz="1400"/>
            </a:lvl2pPr>
            <a:lvl3pPr marL="1042872" indent="0">
              <a:buNone/>
              <a:defRPr sz="1100"/>
            </a:lvl3pPr>
            <a:lvl4pPr marL="1564308" indent="0">
              <a:buNone/>
              <a:defRPr sz="1000"/>
            </a:lvl4pPr>
            <a:lvl5pPr marL="2085744" indent="0">
              <a:buNone/>
              <a:defRPr sz="1000"/>
            </a:lvl5pPr>
            <a:lvl6pPr marL="2607179" indent="0">
              <a:buNone/>
              <a:defRPr sz="1000"/>
            </a:lvl6pPr>
            <a:lvl7pPr marL="3128616" indent="0">
              <a:buNone/>
              <a:defRPr sz="1000"/>
            </a:lvl7pPr>
            <a:lvl8pPr marL="3650052" indent="0">
              <a:buNone/>
              <a:defRPr sz="1000"/>
            </a:lvl8pPr>
            <a:lvl9pPr marL="4171487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8A73C-6FED-4EE3-91D9-833591874BD8}" type="datetimeFigureOut">
              <a:rPr lang="ru-RU" smtClean="0"/>
              <a:pPr/>
              <a:t>31.01.2017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9A61A-1F70-4C45-9E9F-CF42B2A3A7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981" y="5292884"/>
            <a:ext cx="6416040" cy="62485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95981" y="675613"/>
            <a:ext cx="6416040" cy="4536758"/>
          </a:xfrm>
        </p:spPr>
        <p:txBody>
          <a:bodyPr/>
          <a:lstStyle>
            <a:lvl1pPr marL="0" indent="0">
              <a:buNone/>
              <a:defRPr sz="3700"/>
            </a:lvl1pPr>
            <a:lvl2pPr marL="521436" indent="0">
              <a:buNone/>
              <a:defRPr sz="3200"/>
            </a:lvl2pPr>
            <a:lvl3pPr marL="1042872" indent="0">
              <a:buNone/>
              <a:defRPr sz="2700"/>
            </a:lvl3pPr>
            <a:lvl4pPr marL="1564308" indent="0">
              <a:buNone/>
              <a:defRPr sz="2300"/>
            </a:lvl4pPr>
            <a:lvl5pPr marL="2085744" indent="0">
              <a:buNone/>
              <a:defRPr sz="2300"/>
            </a:lvl5pPr>
            <a:lvl6pPr marL="2607179" indent="0">
              <a:buNone/>
              <a:defRPr sz="2300"/>
            </a:lvl6pPr>
            <a:lvl7pPr marL="3128616" indent="0">
              <a:buNone/>
              <a:defRPr sz="2300"/>
            </a:lvl7pPr>
            <a:lvl8pPr marL="3650052" indent="0">
              <a:buNone/>
              <a:defRPr sz="2300"/>
            </a:lvl8pPr>
            <a:lvl9pPr marL="4171487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95981" y="5917739"/>
            <a:ext cx="6416040" cy="887398"/>
          </a:xfrm>
        </p:spPr>
        <p:txBody>
          <a:bodyPr/>
          <a:lstStyle>
            <a:lvl1pPr marL="0" indent="0">
              <a:buNone/>
              <a:defRPr sz="1600"/>
            </a:lvl1pPr>
            <a:lvl2pPr marL="521436" indent="0">
              <a:buNone/>
              <a:defRPr sz="1400"/>
            </a:lvl2pPr>
            <a:lvl3pPr marL="1042872" indent="0">
              <a:buNone/>
              <a:defRPr sz="1100"/>
            </a:lvl3pPr>
            <a:lvl4pPr marL="1564308" indent="0">
              <a:buNone/>
              <a:defRPr sz="1000"/>
            </a:lvl4pPr>
            <a:lvl5pPr marL="2085744" indent="0">
              <a:buNone/>
              <a:defRPr sz="1000"/>
            </a:lvl5pPr>
            <a:lvl6pPr marL="2607179" indent="0">
              <a:buNone/>
              <a:defRPr sz="1000"/>
            </a:lvl6pPr>
            <a:lvl7pPr marL="3128616" indent="0">
              <a:buNone/>
              <a:defRPr sz="1000"/>
            </a:lvl7pPr>
            <a:lvl8pPr marL="3650052" indent="0">
              <a:buNone/>
              <a:defRPr sz="1000"/>
            </a:lvl8pPr>
            <a:lvl9pPr marL="4171487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8A73C-6FED-4EE3-91D9-833591874BD8}" type="datetimeFigureOut">
              <a:rPr lang="ru-RU" smtClean="0"/>
              <a:pPr/>
              <a:t>31.01.2017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9A61A-1F70-4C45-9E9F-CF42B2A3A7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0" y="302802"/>
            <a:ext cx="9624060" cy="1260211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0" y="1764295"/>
            <a:ext cx="9624060" cy="4990084"/>
          </a:xfrm>
          <a:prstGeom prst="rect">
            <a:avLst/>
          </a:prstGeom>
        </p:spPr>
        <p:txBody>
          <a:bodyPr vert="horz" lIns="104287" tIns="52144" rIns="104287" bIns="52144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34671" y="7008172"/>
            <a:ext cx="2495127" cy="402567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E8A73C-6FED-4EE3-91D9-833591874BD8}" type="datetimeFigureOut">
              <a:rPr lang="ru-RU" smtClean="0"/>
              <a:pPr/>
              <a:t>31.01.2017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53580" y="7008172"/>
            <a:ext cx="3386243" cy="402567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63603" y="7008172"/>
            <a:ext cx="2495127" cy="402567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B9A61A-1F70-4C45-9E9F-CF42B2A3A70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xStyles>
    <p:titleStyle>
      <a:lvl1pPr algn="ctr" defTabSz="1042872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076" indent="-391076" algn="l" defTabSz="1042872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47334" indent="-325898" algn="l" defTabSz="1042872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590" indent="-260718" algn="l" defTabSz="104287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026" indent="-260718" algn="l" defTabSz="1042872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462" indent="-260718" algn="l" defTabSz="1042872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7898" indent="-260718" algn="l" defTabSz="1042872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333" indent="-260718" algn="l" defTabSz="1042872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0770" indent="-260718" algn="l" defTabSz="1042872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206" indent="-260718" algn="l" defTabSz="1042872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287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436" algn="l" defTabSz="104287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872" algn="l" defTabSz="104287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308" algn="l" defTabSz="104287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744" algn="l" defTabSz="104287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179" algn="l" defTabSz="104287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8616" algn="l" defTabSz="104287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052" algn="l" defTabSz="104287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1487" algn="l" defTabSz="104287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5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hyperlink" Target="http://musson-ltd.ru/" TargetMode="External"/><Relationship Id="rId7" Type="http://schemas.openxmlformats.org/officeDocument/2006/relationships/image" Target="../media/image7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13" Type="http://schemas.openxmlformats.org/officeDocument/2006/relationships/image" Target="../media/image29.jpeg"/><Relationship Id="rId18" Type="http://schemas.openxmlformats.org/officeDocument/2006/relationships/image" Target="../media/image34.png"/><Relationship Id="rId3" Type="http://schemas.openxmlformats.org/officeDocument/2006/relationships/image" Target="../media/image5.png"/><Relationship Id="rId21" Type="http://schemas.openxmlformats.org/officeDocument/2006/relationships/image" Target="../media/image37.emf"/><Relationship Id="rId7" Type="http://schemas.openxmlformats.org/officeDocument/2006/relationships/image" Target="../media/image23.jpeg"/><Relationship Id="rId12" Type="http://schemas.openxmlformats.org/officeDocument/2006/relationships/image" Target="../media/image28.emf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2.gif"/><Relationship Id="rId20" Type="http://schemas.openxmlformats.org/officeDocument/2006/relationships/image" Target="../media/image3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jpeg"/><Relationship Id="rId5" Type="http://schemas.openxmlformats.org/officeDocument/2006/relationships/image" Target="../media/image21.gif"/><Relationship Id="rId15" Type="http://schemas.openxmlformats.org/officeDocument/2006/relationships/image" Target="../media/image31.emf"/><Relationship Id="rId23" Type="http://schemas.openxmlformats.org/officeDocument/2006/relationships/image" Target="../media/image39.jpeg"/><Relationship Id="rId10" Type="http://schemas.openxmlformats.org/officeDocument/2006/relationships/image" Target="../media/image26.png"/><Relationship Id="rId19" Type="http://schemas.openxmlformats.org/officeDocument/2006/relationships/image" Target="../media/image35.jpeg"/><Relationship Id="rId4" Type="http://schemas.openxmlformats.org/officeDocument/2006/relationships/image" Target="../media/image20.png"/><Relationship Id="rId9" Type="http://schemas.openxmlformats.org/officeDocument/2006/relationships/image" Target="../media/image25.jpeg"/><Relationship Id="rId14" Type="http://schemas.openxmlformats.org/officeDocument/2006/relationships/image" Target="../media/image30.emf"/><Relationship Id="rId22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306959" y="-1"/>
            <a:ext cx="11082947" cy="7561263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296902" y="5749724"/>
            <a:ext cx="11088000" cy="945164"/>
          </a:xfrm>
          <a:solidFill>
            <a:schemeClr val="bg1">
              <a:alpha val="75000"/>
            </a:schemeClr>
          </a:solidFill>
        </p:spPr>
        <p:txBody>
          <a:bodyPr>
            <a:noAutofit/>
          </a:bodyPr>
          <a:lstStyle/>
          <a:p>
            <a:pPr algn="r"/>
            <a:r>
              <a:rPr lang="ru-RU" sz="5200" dirty="0">
                <a:solidFill>
                  <a:schemeClr val="tx1"/>
                </a:solidFill>
              </a:rPr>
              <a:t>Инженерные системы зданий</a:t>
            </a:r>
          </a:p>
          <a:p>
            <a:pPr algn="r"/>
            <a:endParaRPr lang="ru-RU" sz="4400" dirty="0">
              <a:solidFill>
                <a:schemeClr val="tx1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7132650" y="65855"/>
            <a:ext cx="3071834" cy="107157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46040" y="303213"/>
            <a:ext cx="7969285" cy="476250"/>
          </a:xfrm>
        </p:spPr>
        <p:txBody>
          <a:bodyPr>
            <a:normAutofit/>
          </a:bodyPr>
          <a:lstStyle/>
          <a:p>
            <a:pPr algn="l"/>
            <a:r>
              <a:rPr lang="ru-RU" sz="1800" b="1" spc="-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КЛИЕНТЫ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4294967295"/>
          </p:nvPr>
        </p:nvSpPr>
        <p:spPr>
          <a:xfrm>
            <a:off x="346040" y="1065213"/>
            <a:ext cx="9929813" cy="6072187"/>
          </a:xfrm>
        </p:spPr>
        <p:txBody>
          <a:bodyPr numCol="3" spcCol="180000">
            <a:noAutofit/>
          </a:bodyPr>
          <a:lstStyle/>
          <a:p>
            <a:pPr marL="0" lv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>
                <a:latin typeface="Times New Roman" pitchFamily="18" charset="0"/>
                <a:cs typeface="Times New Roman" pitchFamily="18" charset="0"/>
              </a:rPr>
              <a:t>Стрельна, ансамбль Константиновского дворца «Дача </a:t>
            </a:r>
            <a:r>
              <a:rPr lang="ru-RU" sz="1150" b="1" dirty="0" err="1">
                <a:latin typeface="Times New Roman" pitchFamily="18" charset="0"/>
                <a:cs typeface="Times New Roman" pitchFamily="18" charset="0"/>
              </a:rPr>
              <a:t>Линдстрема</a:t>
            </a:r>
            <a:r>
              <a:rPr lang="ru-RU" sz="1150" b="1" dirty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1150" dirty="0">
                <a:latin typeface="Times New Roman" pitchFamily="18" charset="0"/>
                <a:cs typeface="Times New Roman" pitchFamily="18" charset="0"/>
              </a:rPr>
              <a:t>, встреча «без галстуков» В.В. Путина и Дж. Буша; </a:t>
            </a:r>
            <a:r>
              <a:rPr lang="en-US" sz="1150" dirty="0">
                <a:latin typeface="Times New Roman" pitchFamily="18" charset="0"/>
                <a:cs typeface="Times New Roman" pitchFamily="18" charset="0"/>
              </a:rPr>
              <a:t>XXXII</a:t>
            </a:r>
            <a:r>
              <a:rPr lang="ru-RU" sz="1150" dirty="0">
                <a:latin typeface="Times New Roman" pitchFamily="18" charset="0"/>
                <a:cs typeface="Times New Roman" pitchFamily="18" charset="0"/>
              </a:rPr>
              <a:t> саммит глав государств и правительства «Большой восьмерки» (июль 2006 г.);</a:t>
            </a:r>
          </a:p>
          <a:p>
            <a:pPr marL="0" lv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150" b="1" dirty="0" err="1">
                <a:latin typeface="Times New Roman" pitchFamily="18" charset="0"/>
                <a:cs typeface="Times New Roman" pitchFamily="18" charset="0"/>
              </a:rPr>
              <a:t>Каменноостровская</a:t>
            </a:r>
            <a:r>
              <a:rPr lang="ru-RU" sz="1150" b="1" dirty="0">
                <a:latin typeface="Times New Roman" pitchFamily="18" charset="0"/>
                <a:cs typeface="Times New Roman" pitchFamily="18" charset="0"/>
              </a:rPr>
              <a:t> резиденция»</a:t>
            </a:r>
            <a:r>
              <a:rPr lang="ru-RU" sz="1150" dirty="0">
                <a:latin typeface="Times New Roman" pitchFamily="18" charset="0"/>
                <a:cs typeface="Times New Roman" pitchFamily="18" charset="0"/>
              </a:rPr>
              <a:t> Губернатора Санкт-Петербурга;</a:t>
            </a:r>
          </a:p>
          <a:p>
            <a:pPr marL="0" lv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>
                <a:latin typeface="Times New Roman" pitchFamily="18" charset="0"/>
                <a:cs typeface="Times New Roman" pitchFamily="18" charset="0"/>
              </a:rPr>
              <a:t>Здание правительственной резиденции</a:t>
            </a:r>
            <a:r>
              <a:rPr lang="ru-RU" sz="1150" dirty="0">
                <a:latin typeface="Times New Roman" pitchFamily="18" charset="0"/>
                <a:cs typeface="Times New Roman" pitchFamily="18" charset="0"/>
              </a:rPr>
              <a:t> К-2 администрации Санкт-Петербурга, Каменный остров, </a:t>
            </a:r>
            <a:r>
              <a:rPr lang="ru-RU" sz="1150" dirty="0" err="1">
                <a:latin typeface="Times New Roman" pitchFamily="18" charset="0"/>
                <a:cs typeface="Times New Roman" pitchFamily="18" charset="0"/>
              </a:rPr>
              <a:t>наб</a:t>
            </a:r>
            <a:r>
              <a:rPr lang="ru-RU" sz="1150" dirty="0">
                <a:latin typeface="Times New Roman" pitchFamily="18" charset="0"/>
                <a:cs typeface="Times New Roman" pitchFamily="18" charset="0"/>
              </a:rPr>
              <a:t>. реки Малая </a:t>
            </a:r>
            <a:r>
              <a:rPr lang="ru-RU" sz="1150" dirty="0" err="1">
                <a:latin typeface="Times New Roman" pitchFamily="18" charset="0"/>
                <a:cs typeface="Times New Roman" pitchFamily="18" charset="0"/>
              </a:rPr>
              <a:t>Невка</a:t>
            </a:r>
            <a:r>
              <a:rPr lang="ru-RU" sz="1150" dirty="0">
                <a:latin typeface="Times New Roman" pitchFamily="18" charset="0"/>
                <a:cs typeface="Times New Roman" pitchFamily="18" charset="0"/>
              </a:rPr>
              <a:t> д. 6;</a:t>
            </a:r>
          </a:p>
          <a:p>
            <a:pPr marL="0" lv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>
                <a:latin typeface="Times New Roman" pitchFamily="18" charset="0"/>
                <a:cs typeface="Times New Roman" pitchFamily="18" charset="0"/>
              </a:rPr>
              <a:t>Здание государственной резиденции</a:t>
            </a:r>
            <a:r>
              <a:rPr lang="ru-RU" sz="1150" dirty="0">
                <a:latin typeface="Times New Roman" pitchFamily="18" charset="0"/>
                <a:cs typeface="Times New Roman" pitchFamily="18" charset="0"/>
              </a:rPr>
              <a:t> К-5, </a:t>
            </a:r>
            <a:r>
              <a:rPr lang="ru-RU" sz="1150" dirty="0" err="1">
                <a:latin typeface="Times New Roman" pitchFamily="18" charset="0"/>
                <a:cs typeface="Times New Roman" pitchFamily="18" charset="0"/>
              </a:rPr>
              <a:t>наб</a:t>
            </a:r>
            <a:r>
              <a:rPr lang="ru-RU" sz="1150" dirty="0">
                <a:latin typeface="Times New Roman" pitchFamily="18" charset="0"/>
                <a:cs typeface="Times New Roman" pitchFamily="18" charset="0"/>
              </a:rPr>
              <a:t>. реки Крестовки д. 2;</a:t>
            </a:r>
          </a:p>
          <a:p>
            <a:pPr marL="0" lv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>
                <a:latin typeface="Times New Roman" pitchFamily="18" charset="0"/>
                <a:cs typeface="Times New Roman" pitchFamily="18" charset="0"/>
              </a:rPr>
              <a:t>ООО «Газпром </a:t>
            </a:r>
            <a:r>
              <a:rPr lang="ru-RU" sz="1150" b="1" dirty="0" err="1">
                <a:latin typeface="Times New Roman" pitchFamily="18" charset="0"/>
                <a:cs typeface="Times New Roman" pitchFamily="18" charset="0"/>
              </a:rPr>
              <a:t>трансгаз</a:t>
            </a:r>
            <a:r>
              <a:rPr lang="ru-RU" sz="1150" b="1" dirty="0">
                <a:latin typeface="Times New Roman" pitchFamily="18" charset="0"/>
                <a:cs typeface="Times New Roman" pitchFamily="18" charset="0"/>
              </a:rPr>
              <a:t> Санкт-Петербург» </a:t>
            </a:r>
            <a:r>
              <a:rPr lang="ru-RU" sz="1150" dirty="0">
                <a:latin typeface="Times New Roman" pitchFamily="18" charset="0"/>
                <a:cs typeface="Times New Roman" pitchFamily="18" charset="0"/>
              </a:rPr>
              <a:t>(здания и сооружения в Санкт-Петербурге и Северо-Западном регионе);</a:t>
            </a:r>
          </a:p>
          <a:p>
            <a:pPr marL="0" lv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>
                <a:latin typeface="Times New Roman" pitchFamily="18" charset="0"/>
                <a:cs typeface="Times New Roman" pitchFamily="18" charset="0"/>
              </a:rPr>
              <a:t>ОАО «Силовые машины»</a:t>
            </a:r>
            <a:r>
              <a:rPr lang="ru-RU" sz="1150" dirty="0">
                <a:latin typeface="Times New Roman" pitchFamily="18" charset="0"/>
                <a:cs typeface="Times New Roman" pitchFamily="18" charset="0"/>
              </a:rPr>
              <a:t>: Ленинградский металлический завод «ЛМЗ», ПК «</a:t>
            </a:r>
            <a:r>
              <a:rPr lang="ru-RU" sz="1150" dirty="0" err="1">
                <a:latin typeface="Times New Roman" pitchFamily="18" charset="0"/>
                <a:cs typeface="Times New Roman" pitchFamily="18" charset="0"/>
              </a:rPr>
              <a:t>Турбоатомгаз</a:t>
            </a:r>
            <a:r>
              <a:rPr lang="ru-RU" sz="1150" dirty="0">
                <a:latin typeface="Times New Roman" pitchFamily="18" charset="0"/>
                <a:cs typeface="Times New Roman" pitchFamily="18" charset="0"/>
              </a:rPr>
              <a:t>», завод «</a:t>
            </a:r>
            <a:r>
              <a:rPr lang="ru-RU" sz="1150" dirty="0" err="1">
                <a:latin typeface="Times New Roman" pitchFamily="18" charset="0"/>
                <a:cs typeface="Times New Roman" pitchFamily="18" charset="0"/>
              </a:rPr>
              <a:t>Электросила</a:t>
            </a:r>
            <a:r>
              <a:rPr lang="ru-RU" sz="1150" dirty="0">
                <a:latin typeface="Times New Roman" pitchFamily="18" charset="0"/>
                <a:cs typeface="Times New Roman" pitchFamily="18" charset="0"/>
              </a:rPr>
              <a:t>», Завод турбинных лопаток ПК «ЗТЛ», «Первый пусковой комплекс»;</a:t>
            </a:r>
          </a:p>
          <a:p>
            <a:pPr marL="0" lv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>
                <a:latin typeface="Times New Roman" pitchFamily="18" charset="0"/>
                <a:cs typeface="Times New Roman" pitchFamily="18" charset="0"/>
              </a:rPr>
              <a:t>ОАО «Морской порт Санкт-Петербург»</a:t>
            </a:r>
            <a:r>
              <a:rPr lang="ru-RU" sz="115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lv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>
                <a:latin typeface="Times New Roman" pitchFamily="18" charset="0"/>
                <a:cs typeface="Times New Roman" pitchFamily="18" charset="0"/>
              </a:rPr>
              <a:t>НИИ Морфлота</a:t>
            </a:r>
            <a:r>
              <a:rPr lang="ru-RU" sz="115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lv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>
                <a:latin typeface="Times New Roman" pitchFamily="18" charset="0"/>
                <a:cs typeface="Times New Roman" pitchFamily="18" charset="0"/>
              </a:rPr>
              <a:t>ОАО «ГОЗ </a:t>
            </a:r>
            <a:r>
              <a:rPr lang="ru-RU" sz="1150" b="1" dirty="0" err="1">
                <a:latin typeface="Times New Roman" pitchFamily="18" charset="0"/>
                <a:cs typeface="Times New Roman" pitchFamily="18" charset="0"/>
              </a:rPr>
              <a:t>Обуховский</a:t>
            </a:r>
            <a:r>
              <a:rPr lang="ru-RU" sz="1150" b="1" dirty="0">
                <a:latin typeface="Times New Roman" pitchFamily="18" charset="0"/>
                <a:cs typeface="Times New Roman" pitchFamily="18" charset="0"/>
              </a:rPr>
              <a:t> завод»</a:t>
            </a:r>
            <a:r>
              <a:rPr lang="ru-RU" sz="115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lv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>
                <a:latin typeface="Times New Roman" pitchFamily="18" charset="0"/>
                <a:cs typeface="Times New Roman" pitchFamily="18" charset="0"/>
              </a:rPr>
              <a:t>ОАО «Концерн Гранит-Электрон»</a:t>
            </a:r>
            <a:r>
              <a:rPr lang="ru-RU" sz="115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lv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>
                <a:latin typeface="Times New Roman" pitchFamily="18" charset="0"/>
                <a:cs typeface="Times New Roman" pitchFamily="18" charset="0"/>
              </a:rPr>
              <a:t>ФГУП завод им. Калинина</a:t>
            </a:r>
            <a:r>
              <a:rPr lang="ru-RU" sz="115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lv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>
                <a:latin typeface="Times New Roman" pitchFamily="18" charset="0"/>
                <a:cs typeface="Times New Roman" pitchFamily="18" charset="0"/>
              </a:rPr>
              <a:t>Санкт-Петербургское Морское Собрание</a:t>
            </a:r>
            <a:r>
              <a:rPr lang="ru-RU" sz="1150" dirty="0">
                <a:latin typeface="Times New Roman" pitchFamily="18" charset="0"/>
                <a:cs typeface="Times New Roman" pitchFamily="18" charset="0"/>
              </a:rPr>
              <a:t>, Английская </a:t>
            </a:r>
            <a:r>
              <a:rPr lang="ru-RU" sz="1150" dirty="0" err="1">
                <a:latin typeface="Times New Roman" pitchFamily="18" charset="0"/>
                <a:cs typeface="Times New Roman" pitchFamily="18" charset="0"/>
              </a:rPr>
              <a:t>наб</a:t>
            </a:r>
            <a:r>
              <a:rPr lang="ru-RU" sz="1150" dirty="0">
                <a:latin typeface="Times New Roman" pitchFamily="18" charset="0"/>
                <a:cs typeface="Times New Roman" pitchFamily="18" charset="0"/>
              </a:rPr>
              <a:t>., д.42; </a:t>
            </a:r>
          </a:p>
          <a:p>
            <a:pPr marL="0" lv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>
                <a:latin typeface="Times New Roman" pitchFamily="18" charset="0"/>
                <a:cs typeface="Times New Roman" pitchFamily="18" charset="0"/>
              </a:rPr>
              <a:t>АО «НПП «Краснознаменец»</a:t>
            </a:r>
            <a:r>
              <a:rPr lang="ru-RU" sz="115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lv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dirty="0">
                <a:latin typeface="Times New Roman" pitchFamily="18" charset="0"/>
                <a:cs typeface="Times New Roman" pitchFamily="18" charset="0"/>
              </a:rPr>
              <a:t>Строительный холдинг </a:t>
            </a:r>
            <a:r>
              <a:rPr lang="ru-RU" sz="1150" b="1" dirty="0">
                <a:latin typeface="Times New Roman" pitchFamily="18" charset="0"/>
                <a:cs typeface="Times New Roman" pitchFamily="18" charset="0"/>
              </a:rPr>
              <a:t>«Эталон -</a:t>
            </a:r>
            <a:r>
              <a:rPr lang="ru-RU" sz="1150" b="1" dirty="0" err="1">
                <a:latin typeface="Times New Roman" pitchFamily="18" charset="0"/>
                <a:cs typeface="Times New Roman" pitchFamily="18" charset="0"/>
              </a:rPr>
              <a:t>ЛенСпецСМУ</a:t>
            </a:r>
            <a:r>
              <a:rPr lang="ru-RU" sz="1150" b="1" dirty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115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lv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dirty="0">
                <a:latin typeface="Times New Roman" pitchFamily="18" charset="0"/>
                <a:cs typeface="Times New Roman" pitchFamily="18" charset="0"/>
              </a:rPr>
              <a:t>Телерадиокомпания </a:t>
            </a:r>
            <a:r>
              <a:rPr lang="ru-RU" sz="1150" b="1" dirty="0">
                <a:latin typeface="Times New Roman" pitchFamily="18" charset="0"/>
                <a:cs typeface="Times New Roman" pitchFamily="18" charset="0"/>
              </a:rPr>
              <a:t>ОАО «Петербург 5 канал»</a:t>
            </a:r>
            <a:r>
              <a:rPr lang="ru-RU" sz="115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lv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>
                <a:latin typeface="Times New Roman" pitchFamily="18" charset="0"/>
                <a:cs typeface="Times New Roman" pitchFamily="18" charset="0"/>
              </a:rPr>
              <a:t>«Дом Радио»</a:t>
            </a:r>
            <a:r>
              <a:rPr lang="ru-RU" sz="1150" dirty="0">
                <a:latin typeface="Times New Roman" pitchFamily="18" charset="0"/>
                <a:cs typeface="Times New Roman" pitchFamily="18" charset="0"/>
              </a:rPr>
              <a:t>, ул. Итальянская д. 27;</a:t>
            </a:r>
          </a:p>
          <a:p>
            <a:pPr marL="0" lv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>
                <a:latin typeface="Times New Roman" pitchFamily="18" charset="0"/>
                <a:cs typeface="Times New Roman" pitchFamily="18" charset="0"/>
              </a:rPr>
              <a:t>Служба государственного строительного надзора и экспертизы СПб</a:t>
            </a:r>
            <a:r>
              <a:rPr lang="ru-RU" sz="1150" dirty="0">
                <a:latin typeface="Times New Roman" pitchFamily="18" charset="0"/>
                <a:cs typeface="Times New Roman" pitchFamily="18" charset="0"/>
              </a:rPr>
              <a:t> по адресу: Санкт-Петербург, ул. Зодчего Росси, 1\3;</a:t>
            </a:r>
          </a:p>
          <a:p>
            <a:pPr marL="0" lv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>
                <a:latin typeface="Times New Roman" pitchFamily="18" charset="0"/>
                <a:cs typeface="Times New Roman" pitchFamily="18" charset="0"/>
              </a:rPr>
              <a:t>«Юридический факультет СПбГУ»</a:t>
            </a:r>
            <a:r>
              <a:rPr lang="ru-RU" sz="115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lv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>
                <a:latin typeface="Times New Roman" pitchFamily="18" charset="0"/>
                <a:cs typeface="Times New Roman" pitchFamily="18" charset="0"/>
              </a:rPr>
              <a:t>Уставный суд субъекта РФ </a:t>
            </a:r>
            <a:r>
              <a:rPr lang="ru-RU" sz="1150" dirty="0">
                <a:latin typeface="Times New Roman" pitchFamily="18" charset="0"/>
                <a:cs typeface="Times New Roman" pitchFamily="18" charset="0"/>
              </a:rPr>
              <a:t>Санкт-Петербурга;</a:t>
            </a:r>
          </a:p>
          <a:p>
            <a:pPr marL="0" lv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>
                <a:latin typeface="Times New Roman" pitchFamily="18" charset="0"/>
                <a:cs typeface="Times New Roman" pitchFamily="18" charset="0"/>
              </a:rPr>
              <a:t>Особняк барона </a:t>
            </a:r>
            <a:r>
              <a:rPr lang="ru-RU" sz="1150" b="1" dirty="0" err="1">
                <a:latin typeface="Times New Roman" pitchFamily="18" charset="0"/>
                <a:cs typeface="Times New Roman" pitchFamily="18" charset="0"/>
              </a:rPr>
              <a:t>Кельха</a:t>
            </a:r>
            <a:r>
              <a:rPr lang="ru-RU" sz="115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dirty="0">
                <a:latin typeface="Times New Roman" pitchFamily="18" charset="0"/>
                <a:cs typeface="Times New Roman" pitchFamily="18" charset="0"/>
              </a:rPr>
              <a:t>(Дом юриста, бывший Уставный суд) ул. Чайковского, 28;</a:t>
            </a:r>
          </a:p>
          <a:p>
            <a:pPr marL="0" lv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>
                <a:latin typeface="Times New Roman" pitchFamily="18" charset="0"/>
                <a:cs typeface="Times New Roman" pitchFamily="18" charset="0"/>
              </a:rPr>
              <a:t>Федеральный суд </a:t>
            </a:r>
            <a:r>
              <a:rPr lang="ru-RU" sz="1150" dirty="0">
                <a:latin typeface="Times New Roman" pitchFamily="18" charset="0"/>
                <a:cs typeface="Times New Roman" pitchFamily="18" charset="0"/>
              </a:rPr>
              <a:t>Фрунзенского района;</a:t>
            </a:r>
          </a:p>
          <a:p>
            <a:pPr marL="0" lv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>
                <a:latin typeface="Times New Roman" pitchFamily="18" charset="0"/>
                <a:cs typeface="Times New Roman" pitchFamily="18" charset="0"/>
              </a:rPr>
              <a:t>Ломоносовский районный суд</a:t>
            </a:r>
            <a:r>
              <a:rPr lang="ru-RU" sz="1150" dirty="0">
                <a:latin typeface="Times New Roman" pitchFamily="18" charset="0"/>
                <a:cs typeface="Times New Roman" pitchFamily="18" charset="0"/>
              </a:rPr>
              <a:t> г. Санкт-Петербурга;</a:t>
            </a:r>
          </a:p>
          <a:p>
            <a:pPr marL="0" lv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>
                <a:latin typeface="Times New Roman" pitchFamily="18" charset="0"/>
                <a:cs typeface="Times New Roman" pitchFamily="18" charset="0"/>
              </a:rPr>
              <a:t>«Зимний стадион»</a:t>
            </a:r>
            <a:r>
              <a:rPr lang="ru-RU" sz="115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lv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>
                <a:latin typeface="Times New Roman" pitchFamily="18" charset="0"/>
                <a:cs typeface="Times New Roman" pitchFamily="18" charset="0"/>
              </a:rPr>
              <a:t>«Михайловский манеж»</a:t>
            </a:r>
            <a:r>
              <a:rPr lang="ru-RU" sz="115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lv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>
                <a:latin typeface="Times New Roman" pitchFamily="18" charset="0"/>
                <a:cs typeface="Times New Roman" pitchFamily="18" charset="0"/>
              </a:rPr>
              <a:t>Санкт-Петербургский Государственный Академический театр драмы им. А.С. Пушкина</a:t>
            </a:r>
            <a:r>
              <a:rPr lang="ru-RU" sz="1150" dirty="0">
                <a:latin typeface="Times New Roman" pitchFamily="18" charset="0"/>
                <a:cs typeface="Times New Roman" pitchFamily="18" charset="0"/>
              </a:rPr>
              <a:t> (Александринский);</a:t>
            </a:r>
          </a:p>
          <a:p>
            <a:pPr marL="0" lv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>
                <a:latin typeface="Times New Roman" pitchFamily="18" charset="0"/>
                <a:cs typeface="Times New Roman" pitchFamily="18" charset="0"/>
              </a:rPr>
              <a:t>Налоговая инспекция</a:t>
            </a:r>
            <a:r>
              <a:rPr lang="ru-RU" sz="1150" dirty="0">
                <a:latin typeface="Times New Roman" pitchFamily="18" charset="0"/>
                <a:cs typeface="Times New Roman" pitchFamily="18" charset="0"/>
              </a:rPr>
              <a:t>, Красногвардейский район;</a:t>
            </a:r>
          </a:p>
          <a:p>
            <a:pPr marL="0" lv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>
                <a:latin typeface="Times New Roman" pitchFamily="18" charset="0"/>
                <a:cs typeface="Times New Roman" pitchFamily="18" charset="0"/>
              </a:rPr>
              <a:t>Прокуратура</a:t>
            </a:r>
            <a:r>
              <a:rPr lang="ru-RU" sz="1150" dirty="0">
                <a:latin typeface="Times New Roman" pitchFamily="18" charset="0"/>
                <a:cs typeface="Times New Roman" pitchFamily="18" charset="0"/>
              </a:rPr>
              <a:t>, Красногвардейский район;</a:t>
            </a:r>
          </a:p>
          <a:p>
            <a:pPr marL="0" lv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>
                <a:latin typeface="Times New Roman" pitchFamily="18" charset="0"/>
                <a:cs typeface="Times New Roman" pitchFamily="18" charset="0"/>
              </a:rPr>
              <a:t>Администрация Калининского района </a:t>
            </a:r>
            <a:r>
              <a:rPr lang="ru-RU" sz="1150" dirty="0">
                <a:latin typeface="Times New Roman" pitchFamily="18" charset="0"/>
                <a:cs typeface="Times New Roman" pitchFamily="18" charset="0"/>
              </a:rPr>
              <a:t>Санкт-Петербурга;</a:t>
            </a:r>
          </a:p>
          <a:p>
            <a:pPr marL="0" lv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>
                <a:latin typeface="Times New Roman" pitchFamily="18" charset="0"/>
                <a:cs typeface="Times New Roman" pitchFamily="18" charset="0"/>
              </a:rPr>
              <a:t>Администрация Василеостровского района </a:t>
            </a:r>
            <a:r>
              <a:rPr lang="ru-RU" sz="1150" dirty="0">
                <a:latin typeface="Times New Roman" pitchFamily="18" charset="0"/>
                <a:cs typeface="Times New Roman" pitchFamily="18" charset="0"/>
              </a:rPr>
              <a:t>Санкт-Петербурга;</a:t>
            </a:r>
          </a:p>
          <a:p>
            <a:pPr marL="0" lv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>
                <a:latin typeface="Times New Roman" pitchFamily="18" charset="0"/>
                <a:cs typeface="Times New Roman" pitchFamily="18" charset="0"/>
              </a:rPr>
              <a:t>Офисы администрации </a:t>
            </a:r>
            <a:r>
              <a:rPr lang="ru-RU" sz="1150" dirty="0">
                <a:latin typeface="Times New Roman" pitchFamily="18" charset="0"/>
                <a:cs typeface="Times New Roman" pitchFamily="18" charset="0"/>
              </a:rPr>
              <a:t>муниципального округа № 27;</a:t>
            </a:r>
          </a:p>
          <a:p>
            <a:pPr marL="0" lv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>
                <a:latin typeface="Times New Roman" pitchFamily="18" charset="0"/>
                <a:cs typeface="Times New Roman" pitchFamily="18" charset="0"/>
              </a:rPr>
              <a:t>Лицей № 126 </a:t>
            </a:r>
            <a:r>
              <a:rPr lang="ru-RU" sz="1150" dirty="0">
                <a:latin typeface="Times New Roman" pitchFamily="18" charset="0"/>
                <a:cs typeface="Times New Roman" pitchFamily="18" charset="0"/>
              </a:rPr>
              <a:t>г. Санкт-Петербурга на 1400 учащихся (пр. Металлистов д. 116);</a:t>
            </a:r>
          </a:p>
          <a:p>
            <a:pPr marL="0" lv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>
                <a:latin typeface="Times New Roman" pitchFamily="18" charset="0"/>
                <a:cs typeface="Times New Roman" pitchFamily="18" charset="0"/>
              </a:rPr>
              <a:t>Общеобразовательная школа № 545 </a:t>
            </a:r>
            <a:r>
              <a:rPr lang="ru-RU" sz="1150" dirty="0">
                <a:latin typeface="Times New Roman" pitchFamily="18" charset="0"/>
                <a:cs typeface="Times New Roman" pitchFamily="18" charset="0"/>
              </a:rPr>
              <a:t>на 550 учащихся (г. Сестрорецк);</a:t>
            </a:r>
          </a:p>
          <a:p>
            <a:pPr marL="0" lv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>
                <a:latin typeface="Times New Roman" pitchFamily="18" charset="0"/>
                <a:cs typeface="Times New Roman" pitchFamily="18" charset="0"/>
              </a:rPr>
              <a:t>Средняя школа № 315 </a:t>
            </a:r>
            <a:r>
              <a:rPr lang="ru-RU" sz="1150" dirty="0">
                <a:latin typeface="Times New Roman" pitchFamily="18" charset="0"/>
                <a:cs typeface="Times New Roman" pitchFamily="18" charset="0"/>
              </a:rPr>
              <a:t>на 250 учащихся (г. Пушкин);</a:t>
            </a:r>
          </a:p>
          <a:p>
            <a:pPr marL="0" lv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>
                <a:latin typeface="Times New Roman" pitchFamily="18" charset="0"/>
                <a:cs typeface="Times New Roman" pitchFamily="18" charset="0"/>
              </a:rPr>
              <a:t>МОУ средней общеобразовательной школы в п. Надвоицы</a:t>
            </a:r>
            <a:r>
              <a:rPr lang="ru-RU" sz="1150" dirty="0">
                <a:latin typeface="Times New Roman" pitchFamily="18" charset="0"/>
                <a:cs typeface="Times New Roman" pitchFamily="18" charset="0"/>
              </a:rPr>
              <a:t> на 700 учащихся (республика Карелия);</a:t>
            </a:r>
          </a:p>
          <a:p>
            <a:pPr marL="0" lv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>
                <a:latin typeface="Times New Roman" pitchFamily="18" charset="0"/>
                <a:cs typeface="Times New Roman" pitchFamily="18" charset="0"/>
              </a:rPr>
              <a:t>Гимназия № 271 </a:t>
            </a:r>
            <a:r>
              <a:rPr lang="ru-RU" sz="1150" dirty="0">
                <a:latin typeface="Times New Roman" pitchFamily="18" charset="0"/>
                <a:cs typeface="Times New Roman" pitchFamily="18" charset="0"/>
              </a:rPr>
              <a:t>г. Санкт-Петербурга на 1100 учащихся «Физкультурно-оздоровительный комплекс» с плавательным бассейном;</a:t>
            </a:r>
          </a:p>
          <a:p>
            <a:pPr marL="0" lv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>
                <a:latin typeface="Times New Roman" pitchFamily="18" charset="0"/>
                <a:cs typeface="Times New Roman" pitchFamily="18" charset="0"/>
              </a:rPr>
              <a:t>Национальный государственный университет физической культуры, </a:t>
            </a:r>
            <a:r>
              <a:rPr lang="ru-RU" sz="1150" dirty="0">
                <a:latin typeface="Times New Roman" pitchFamily="18" charset="0"/>
                <a:cs typeface="Times New Roman" pitchFamily="18" charset="0"/>
              </a:rPr>
              <a:t>спорта и здоровья им. П.Ф. Лесгафта, ул. Декабристов 35;</a:t>
            </a:r>
          </a:p>
          <a:p>
            <a:pPr marL="0" lv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>
                <a:latin typeface="Times New Roman" pitchFamily="18" charset="0"/>
                <a:cs typeface="Times New Roman" pitchFamily="18" charset="0"/>
              </a:rPr>
              <a:t>ФГБОУ ВПО «Петербургский государственный университет путей сообщений»</a:t>
            </a:r>
            <a:r>
              <a:rPr lang="ru-RU" sz="115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lv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>
                <a:latin typeface="Times New Roman" pitchFamily="18" charset="0"/>
                <a:cs typeface="Times New Roman" pitchFamily="18" charset="0"/>
              </a:rPr>
              <a:t>СПБ ГБОУ ДОД «Специализированная детско-юношеская школа олимпийского резерва»</a:t>
            </a:r>
            <a:r>
              <a:rPr lang="ru-RU" sz="1150" dirty="0">
                <a:latin typeface="Times New Roman" pitchFamily="18" charset="0"/>
                <a:cs typeface="Times New Roman" pitchFamily="18" charset="0"/>
              </a:rPr>
              <a:t> - Жемчужина</a:t>
            </a:r>
          </a:p>
          <a:p>
            <a:pPr marL="0" lv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>
                <a:latin typeface="Times New Roman" pitchFamily="18" charset="0"/>
                <a:cs typeface="Times New Roman" pitchFamily="18" charset="0"/>
              </a:rPr>
              <a:t>«Клиника № 2 Федерального государственного учреждения здравоохранения; Всероссийский центр экстренной и радиационной медицины имени А.М. Никифорова» </a:t>
            </a:r>
            <a:r>
              <a:rPr lang="ru-RU" sz="1150" dirty="0">
                <a:latin typeface="Times New Roman" pitchFamily="18" charset="0"/>
                <a:cs typeface="Times New Roman" pitchFamily="18" charset="0"/>
              </a:rPr>
              <a:t>по адресу: Санкт-Петербург, ул. Оптиков, участок № 1;</a:t>
            </a:r>
          </a:p>
          <a:p>
            <a:pPr marL="0" lv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>
                <a:latin typeface="Times New Roman" pitchFamily="18" charset="0"/>
                <a:cs typeface="Times New Roman" pitchFamily="18" charset="0"/>
              </a:rPr>
              <a:t>Академия (больница) им. Мечникова </a:t>
            </a:r>
            <a:r>
              <a:rPr lang="ru-RU" sz="1150" dirty="0">
                <a:latin typeface="Times New Roman" pitchFamily="18" charset="0"/>
                <a:cs typeface="Times New Roman" pitchFamily="18" charset="0"/>
              </a:rPr>
              <a:t>(ст. </a:t>
            </a:r>
            <a:r>
              <a:rPr lang="ru-RU" sz="1150" dirty="0" err="1">
                <a:latin typeface="Times New Roman" pitchFamily="18" charset="0"/>
                <a:cs typeface="Times New Roman" pitchFamily="18" charset="0"/>
              </a:rPr>
              <a:t>Пискаревка</a:t>
            </a:r>
            <a:r>
              <a:rPr lang="ru-RU" sz="1150" dirty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marL="0" lv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>
                <a:latin typeface="Times New Roman" pitchFamily="18" charset="0"/>
                <a:cs typeface="Times New Roman" pitchFamily="18" charset="0"/>
              </a:rPr>
              <a:t>НУЗ «Дорожная клиническая больница» </a:t>
            </a:r>
            <a:r>
              <a:rPr lang="ru-RU" sz="1150" dirty="0">
                <a:latin typeface="Times New Roman" pitchFamily="18" charset="0"/>
                <a:cs typeface="Times New Roman" pitchFamily="18" charset="0"/>
              </a:rPr>
              <a:t>ОАО «РЖД»;</a:t>
            </a:r>
          </a:p>
          <a:p>
            <a:pPr marL="0" lv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>
                <a:latin typeface="Times New Roman" pitchFamily="18" charset="0"/>
                <a:cs typeface="Times New Roman" pitchFamily="18" charset="0"/>
              </a:rPr>
              <a:t>Клиника ООО «НПМЦ </a:t>
            </a:r>
            <a:r>
              <a:rPr lang="ru-RU" sz="1150" b="1" dirty="0" err="1">
                <a:latin typeface="Times New Roman" pitchFamily="18" charset="0"/>
                <a:cs typeface="Times New Roman" pitchFamily="18" charset="0"/>
              </a:rPr>
              <a:t>Эксимер</a:t>
            </a:r>
            <a:r>
              <a:rPr lang="ru-RU" sz="1150" b="1" dirty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115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lv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dirty="0">
                <a:latin typeface="Times New Roman" pitchFamily="18" charset="0"/>
                <a:cs typeface="Times New Roman" pitchFamily="18" charset="0"/>
              </a:rPr>
              <a:t>Государственное Санкт-Петербургское Учреждение Здравоохранения, </a:t>
            </a:r>
            <a:r>
              <a:rPr lang="ru-RU" sz="1150" b="1" dirty="0">
                <a:latin typeface="Times New Roman" pitchFamily="18" charset="0"/>
                <a:cs typeface="Times New Roman" pitchFamily="18" charset="0"/>
              </a:rPr>
              <a:t>Родильный дом № 10</a:t>
            </a:r>
            <a:r>
              <a:rPr lang="ru-RU" sz="1150" dirty="0"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03164" y="7066779"/>
            <a:ext cx="3571900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http://musson-ltd.ru/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7132650" y="65855"/>
            <a:ext cx="3071834" cy="107157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4294967295"/>
          </p:nvPr>
        </p:nvSpPr>
        <p:spPr>
          <a:xfrm>
            <a:off x="274602" y="993775"/>
            <a:ext cx="9929813" cy="6143625"/>
          </a:xfrm>
        </p:spPr>
        <p:txBody>
          <a:bodyPr numCol="3" spcCol="180000">
            <a:noAutofit/>
          </a:bodyPr>
          <a:lstStyle/>
          <a:p>
            <a:pPr mar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dirty="0" err="1">
                <a:latin typeface="Times New Roman" pitchFamily="18" charset="0"/>
                <a:cs typeface="Times New Roman" pitchFamily="18" charset="0"/>
              </a:rPr>
              <a:t>Государственное Санкт-Петербургское Учреждение Здравоохранения, </a:t>
            </a:r>
            <a:r>
              <a:rPr lang="ru-RU" sz="1150" b="1" dirty="0" err="1">
                <a:latin typeface="Times New Roman" pitchFamily="18" charset="0"/>
                <a:cs typeface="Times New Roman" pitchFamily="18" charset="0"/>
              </a:rPr>
              <a:t>Госпиталь для ветеранов войн</a:t>
            </a:r>
            <a:r>
              <a:rPr lang="ru-RU" sz="1150" dirty="0" err="1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 err="1">
                <a:latin typeface="Times New Roman" pitchFamily="18" charset="0"/>
                <a:cs typeface="Times New Roman" pitchFamily="18" charset="0"/>
              </a:rPr>
              <a:t>ОАО «Городская </a:t>
            </a:r>
            <a:r>
              <a:rPr lang="en-US" sz="1150" b="1" dirty="0" err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150" b="1" dirty="0" err="1">
                <a:latin typeface="Times New Roman" pitchFamily="18" charset="0"/>
                <a:cs typeface="Times New Roman" pitchFamily="18" charset="0"/>
              </a:rPr>
              <a:t>томатологическая поликлиника № 2»</a:t>
            </a:r>
            <a:r>
              <a:rPr lang="ru-RU" sz="1150" dirty="0" err="1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 err="1">
                <a:latin typeface="Times New Roman" pitchFamily="18" charset="0"/>
                <a:cs typeface="Times New Roman" pitchFamily="18" charset="0"/>
              </a:rPr>
              <a:t>ОАО «Городская Стоматологическая поликлиника № 24»;</a:t>
            </a:r>
          </a:p>
          <a:p>
            <a:pPr mar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 err="1">
                <a:latin typeface="Times New Roman" pitchFamily="18" charset="0"/>
                <a:cs typeface="Times New Roman" pitchFamily="18" charset="0"/>
              </a:rPr>
              <a:t>СПб ГБУЗ «Врачебно-физкультурный диспансер № 3»</a:t>
            </a:r>
            <a:r>
              <a:rPr lang="ru-RU" sz="1150" dirty="0" err="1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 err="1">
                <a:latin typeface="Times New Roman" pitchFamily="18" charset="0"/>
                <a:cs typeface="Times New Roman" pitchFamily="18" charset="0"/>
              </a:rPr>
              <a:t>Генеральное Консульство Великобритании </a:t>
            </a:r>
            <a:r>
              <a:rPr lang="ru-RU" sz="1150" dirty="0" err="1">
                <a:latin typeface="Times New Roman" pitchFamily="18" charset="0"/>
                <a:cs typeface="Times New Roman" pitchFamily="18" charset="0"/>
              </a:rPr>
              <a:t>в Санкт-Петербурге;</a:t>
            </a:r>
          </a:p>
          <a:p>
            <a:pPr mar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 err="1">
                <a:latin typeface="Times New Roman" pitchFamily="18" charset="0"/>
                <a:cs typeface="Times New Roman" pitchFamily="18" charset="0"/>
              </a:rPr>
              <a:t>Антикварные салоны «Русские сезоны»</a:t>
            </a:r>
            <a:r>
              <a:rPr lang="ru-RU" sz="1150" dirty="0" err="1">
                <a:latin typeface="Times New Roman" pitchFamily="18" charset="0"/>
                <a:cs typeface="Times New Roman" pitchFamily="18" charset="0"/>
              </a:rPr>
              <a:t>, Литейный пр. д. 15; наб. р. Фонтанки д. 24;</a:t>
            </a:r>
          </a:p>
          <a:p>
            <a:pPr mar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 err="1">
                <a:latin typeface="Times New Roman" pitchFamily="18" charset="0"/>
                <a:cs typeface="Times New Roman" pitchFamily="18" charset="0"/>
              </a:rPr>
              <a:t>Эстонская Лютеранская Церковь Св. Иоанна</a:t>
            </a:r>
            <a:r>
              <a:rPr lang="ru-RU" sz="1150" dirty="0" err="1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 err="1">
                <a:latin typeface="Times New Roman" pitchFamily="18" charset="0"/>
                <a:cs typeface="Times New Roman" pitchFamily="18" charset="0"/>
              </a:rPr>
              <a:t>АвтоРадио-СПб</a:t>
            </a:r>
            <a:r>
              <a:rPr lang="ru-RU" sz="1150" dirty="0" err="1">
                <a:latin typeface="Times New Roman" pitchFamily="18" charset="0"/>
                <a:cs typeface="Times New Roman" pitchFamily="18" charset="0"/>
              </a:rPr>
              <a:t> (ВКПМ ПрофМедиа);</a:t>
            </a:r>
          </a:p>
          <a:p>
            <a:pPr mar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 err="1">
                <a:latin typeface="Times New Roman" pitchFamily="18" charset="0"/>
                <a:cs typeface="Times New Roman" pitchFamily="18" charset="0"/>
              </a:rPr>
              <a:t>Студии звукозаписи киностудии «Ленфильм»</a:t>
            </a:r>
            <a:r>
              <a:rPr lang="ru-RU" sz="1150" dirty="0" err="1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 err="1">
                <a:latin typeface="Times New Roman" pitchFamily="18" charset="0"/>
                <a:cs typeface="Times New Roman" pitchFamily="18" charset="0"/>
              </a:rPr>
              <a:t>Студия звукозаписи группы «Аквариум»</a:t>
            </a:r>
            <a:r>
              <a:rPr lang="ru-RU" sz="1150" dirty="0" err="1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 err="1">
                <a:latin typeface="Times New Roman" pitchFamily="18" charset="0"/>
                <a:cs typeface="Times New Roman" pitchFamily="18" charset="0"/>
              </a:rPr>
              <a:t>Студия звукописи продюсерского центра «Белые ночи»</a:t>
            </a:r>
            <a:r>
              <a:rPr lang="ru-RU" sz="1150" dirty="0" err="1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 err="1">
                <a:latin typeface="Times New Roman" pitchFamily="18" charset="0"/>
                <a:cs typeface="Times New Roman" pitchFamily="18" charset="0"/>
              </a:rPr>
              <a:t>Спортивно-стрелковый клуб «Олимпиец»</a:t>
            </a:r>
            <a:r>
              <a:rPr lang="ru-RU" sz="1150" dirty="0" err="1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 err="1">
                <a:latin typeface="Times New Roman" pitchFamily="18" charset="0"/>
                <a:cs typeface="Times New Roman" pitchFamily="18" charset="0"/>
              </a:rPr>
              <a:t>Спортивный комплекс «Волна»;</a:t>
            </a:r>
          </a:p>
          <a:p>
            <a:pPr mar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 err="1">
                <a:latin typeface="Times New Roman" pitchFamily="18" charset="0"/>
                <a:cs typeface="Times New Roman" pitchFamily="18" charset="0"/>
              </a:rPr>
              <a:t>ОАО «Сбербанк России» </a:t>
            </a:r>
            <a:r>
              <a:rPr lang="ru-RU" sz="1150" dirty="0" err="1">
                <a:latin typeface="Times New Roman" pitchFamily="18" charset="0"/>
                <a:cs typeface="Times New Roman" pitchFamily="18" charset="0"/>
              </a:rPr>
              <a:t>Северо-Западный банк;</a:t>
            </a:r>
          </a:p>
          <a:p>
            <a:pPr mar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 err="1">
                <a:latin typeface="Times New Roman" pitchFamily="18" charset="0"/>
                <a:cs typeface="Times New Roman" pitchFamily="18" charset="0"/>
              </a:rPr>
              <a:t>ОАО «Банк ВТБ24»;</a:t>
            </a:r>
          </a:p>
          <a:p>
            <a:pPr mar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 err="1">
                <a:latin typeface="Times New Roman" pitchFamily="18" charset="0"/>
                <a:cs typeface="Times New Roman" pitchFamily="18" charset="0"/>
              </a:rPr>
              <a:t>ОАО «СЭБ Банк»;</a:t>
            </a:r>
          </a:p>
          <a:p>
            <a:pPr mar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 err="1">
                <a:latin typeface="Times New Roman" pitchFamily="18" charset="0"/>
                <a:cs typeface="Times New Roman" pitchFamily="18" charset="0"/>
              </a:rPr>
              <a:t>ОАО «РосДорБанк»;</a:t>
            </a:r>
          </a:p>
          <a:p>
            <a:pPr mar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 err="1">
                <a:latin typeface="Times New Roman" pitchFamily="18" charset="0"/>
                <a:cs typeface="Times New Roman" pitchFamily="18" charset="0"/>
              </a:rPr>
              <a:t>ОАО «Солид- Банк»;</a:t>
            </a:r>
          </a:p>
          <a:p>
            <a:pPr mar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 err="1">
                <a:latin typeface="Times New Roman" pitchFamily="18" charset="0"/>
                <a:cs typeface="Times New Roman" pitchFamily="18" charset="0"/>
              </a:rPr>
              <a:t>СПб ГКУ «Дирекция по организации дорожного движения»;</a:t>
            </a:r>
          </a:p>
          <a:p>
            <a:pPr mar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dirty="0" err="1">
                <a:latin typeface="Times New Roman" pitchFamily="18" charset="0"/>
                <a:cs typeface="Times New Roman" pitchFamily="18" charset="0"/>
              </a:rPr>
              <a:t>Ленинград-Витебская </a:t>
            </a:r>
            <a:r>
              <a:rPr lang="ru-RU" sz="1150" b="1" dirty="0" err="1">
                <a:latin typeface="Times New Roman" pitchFamily="18" charset="0"/>
                <a:cs typeface="Times New Roman" pitchFamily="18" charset="0"/>
              </a:rPr>
              <a:t>дирекция Октябрьской железной дороги</a:t>
            </a:r>
            <a:r>
              <a:rPr lang="ru-RU" sz="1150" dirty="0" err="1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 err="1">
                <a:latin typeface="Times New Roman" pitchFamily="18" charset="0"/>
                <a:cs typeface="Times New Roman" pitchFamily="18" charset="0"/>
              </a:rPr>
              <a:t>Колпинское линейное производственное управление магистральных газопроводов (ЛПУМГ)</a:t>
            </a:r>
            <a:r>
              <a:rPr lang="ru-RU" sz="1150" dirty="0" err="1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>
                <a:latin typeface="Times New Roman" pitchFamily="18" charset="0"/>
                <a:cs typeface="Times New Roman" pitchFamily="18" charset="0"/>
              </a:rPr>
              <a:t>Псковское линейное производственное управление магистральных газопроводов (ЛПУМГ)</a:t>
            </a:r>
            <a:r>
              <a:rPr lang="ru-RU" sz="115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 err="1">
                <a:latin typeface="Times New Roman" pitchFamily="18" charset="0"/>
                <a:cs typeface="Times New Roman" pitchFamily="18" charset="0"/>
              </a:rPr>
              <a:t>Холм-Жирковское линейное производственное управление магистральных газопроводов (ЛПМУГ)</a:t>
            </a:r>
            <a:r>
              <a:rPr lang="ru-RU" sz="1150" dirty="0" err="1">
                <a:latin typeface="Times New Roman" pitchFamily="18" charset="0"/>
                <a:cs typeface="Times New Roman" pitchFamily="18" charset="0"/>
              </a:rPr>
              <a:t>, Смоленская область;</a:t>
            </a:r>
          </a:p>
          <a:p>
            <a:pPr mar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 err="1">
                <a:latin typeface="Times New Roman" pitchFamily="18" charset="0"/>
                <a:cs typeface="Times New Roman" pitchFamily="18" charset="0"/>
              </a:rPr>
              <a:t>НТФФ «Полисан»;</a:t>
            </a:r>
          </a:p>
          <a:p>
            <a:pPr mar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 err="1">
                <a:latin typeface="Times New Roman" pitchFamily="18" charset="0"/>
                <a:cs typeface="Times New Roman" pitchFamily="18" charset="0"/>
              </a:rPr>
              <a:t>Мясокомбинат «Всеволожский»;</a:t>
            </a:r>
          </a:p>
          <a:p>
            <a:pPr mar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 err="1">
                <a:latin typeface="Times New Roman" pitchFamily="18" charset="0"/>
                <a:cs typeface="Times New Roman" pitchFamily="18" charset="0"/>
              </a:rPr>
              <a:t>База отдыха «Пихтовое», п. Высоцк;</a:t>
            </a:r>
          </a:p>
          <a:p>
            <a:pPr mar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 err="1">
                <a:latin typeface="Times New Roman" pitchFamily="18" charset="0"/>
                <a:cs typeface="Times New Roman" pitchFamily="18" charset="0"/>
              </a:rPr>
              <a:t>Пансионат «Ленинградец», п. Рощино;</a:t>
            </a:r>
          </a:p>
          <a:p>
            <a:pPr mar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 err="1">
                <a:latin typeface="Times New Roman" pitchFamily="18" charset="0"/>
                <a:cs typeface="Times New Roman" pitchFamily="18" charset="0"/>
              </a:rPr>
              <a:t>СПб ГКУ «Пансионат «Белое солнце» ФТС России;</a:t>
            </a:r>
          </a:p>
          <a:p>
            <a:pPr mar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 err="1">
                <a:latin typeface="Times New Roman" pitchFamily="18" charset="0"/>
                <a:cs typeface="Times New Roman" pitchFamily="18" charset="0"/>
              </a:rPr>
              <a:t>Элитный жилой комплекс «Каменный остров»;</a:t>
            </a:r>
          </a:p>
          <a:p>
            <a:pPr mar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 err="1">
                <a:latin typeface="Times New Roman" pitchFamily="18" charset="0"/>
                <a:cs typeface="Times New Roman" pitchFamily="18" charset="0"/>
              </a:rPr>
              <a:t>Отель «12 линия ВО»</a:t>
            </a:r>
            <a:r>
              <a:rPr lang="ru-RU" sz="1150" dirty="0" err="1">
                <a:latin typeface="Times New Roman" pitchFamily="18" charset="0"/>
                <a:cs typeface="Times New Roman" pitchFamily="18" charset="0"/>
              </a:rPr>
              <a:t> 5 этажей;</a:t>
            </a:r>
          </a:p>
          <a:p>
            <a:pPr mar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dirty="0" err="1">
                <a:latin typeface="Times New Roman" pitchFamily="18" charset="0"/>
                <a:cs typeface="Times New Roman" pitchFamily="18" charset="0"/>
              </a:rPr>
              <a:t>Отель Б. Конюшенная 29 </a:t>
            </a:r>
            <a:r>
              <a:rPr lang="ru-RU" sz="1150" b="1" dirty="0" err="1">
                <a:latin typeface="Times New Roman" pitchFamily="18" charset="0"/>
                <a:cs typeface="Times New Roman" pitchFamily="18" charset="0"/>
              </a:rPr>
              <a:t>«BELVEDERE-NEVSKY» </a:t>
            </a:r>
            <a:r>
              <a:rPr lang="ru-RU" sz="1150" dirty="0" err="1">
                <a:latin typeface="Times New Roman" pitchFamily="18" charset="0"/>
                <a:cs typeface="Times New Roman" pitchFamily="18" charset="0"/>
              </a:rPr>
              <a:t>3 этажа, 4 этаж с мансардой – БЦ;</a:t>
            </a:r>
          </a:p>
          <a:p>
            <a:pPr mar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 err="1">
                <a:latin typeface="Times New Roman" pitchFamily="18" charset="0"/>
                <a:cs typeface="Times New Roman" pitchFamily="18" charset="0"/>
              </a:rPr>
              <a:t>ОАО «Севкабель»;</a:t>
            </a:r>
          </a:p>
          <a:p>
            <a:pPr mar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 err="1">
                <a:latin typeface="Times New Roman" pitchFamily="18" charset="0"/>
                <a:cs typeface="Times New Roman" pitchFamily="18" charset="0"/>
              </a:rPr>
              <a:t>Борский стекольный завод;</a:t>
            </a:r>
          </a:p>
          <a:p>
            <a:pPr mar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 err="1">
                <a:latin typeface="Times New Roman" pitchFamily="18" charset="0"/>
                <a:cs typeface="Times New Roman" pitchFamily="18" charset="0"/>
              </a:rPr>
              <a:t>Челябинский завод современного стекла;</a:t>
            </a:r>
          </a:p>
          <a:p>
            <a:pPr mar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 err="1">
                <a:latin typeface="Times New Roman" pitchFamily="18" charset="0"/>
                <a:cs typeface="Times New Roman" pitchFamily="18" charset="0"/>
              </a:rPr>
              <a:t>Учебный Научно-Технический Центр «Сварка»;</a:t>
            </a:r>
          </a:p>
          <a:p>
            <a:pPr mar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 err="1">
                <a:latin typeface="Times New Roman" pitchFamily="18" charset="0"/>
                <a:cs typeface="Times New Roman" pitchFamily="18" charset="0"/>
              </a:rPr>
              <a:t>ТЦ «Сытный рынок»;</a:t>
            </a:r>
          </a:p>
          <a:p>
            <a:pPr mar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>
                <a:latin typeface="Times New Roman" pitchFamily="18" charset="0"/>
                <a:cs typeface="Times New Roman" pitchFamily="18" charset="0"/>
              </a:rPr>
              <a:t>Автосалон «Атлант-М Балтика», </a:t>
            </a:r>
            <a:r>
              <a:rPr lang="ru-RU" sz="1150" dirty="0">
                <a:latin typeface="Times New Roman" pitchFamily="18" charset="0"/>
                <a:cs typeface="Times New Roman" pitchFamily="18" charset="0"/>
              </a:rPr>
              <a:t>Энергетиков 63;</a:t>
            </a:r>
          </a:p>
          <a:p>
            <a:pPr mar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 err="1">
                <a:latin typeface="Times New Roman" pitchFamily="18" charset="0"/>
                <a:cs typeface="Times New Roman" pitchFamily="18" charset="0"/>
              </a:rPr>
              <a:t>Завод «Балтийский берег»;</a:t>
            </a:r>
          </a:p>
          <a:p>
            <a:pPr mar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 err="1">
                <a:latin typeface="Times New Roman" pitchFamily="18" charset="0"/>
                <a:cs typeface="Times New Roman" pitchFamily="18" charset="0"/>
              </a:rPr>
              <a:t>ОАО «Асфальтобетонный завод № 1»;</a:t>
            </a:r>
          </a:p>
          <a:p>
            <a:pPr mar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 err="1">
                <a:latin typeface="Times New Roman" pitchFamily="18" charset="0"/>
                <a:cs typeface="Times New Roman" pitchFamily="18" charset="0"/>
              </a:rPr>
              <a:t>ОАО «Салаватстекло»;</a:t>
            </a:r>
          </a:p>
          <a:p>
            <a:pPr mar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 err="1">
                <a:latin typeface="Times New Roman" pitchFamily="18" charset="0"/>
                <a:cs typeface="Times New Roman" pitchFamily="18" charset="0"/>
              </a:rPr>
              <a:t>ЗАО «Донской табак»;</a:t>
            </a:r>
          </a:p>
          <a:p>
            <a:pPr mar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 err="1">
                <a:latin typeface="Times New Roman" pitchFamily="18" charset="0"/>
                <a:cs typeface="Times New Roman" pitchFamily="18" charset="0"/>
              </a:rPr>
              <a:t>Чайная фабрика «Невские пороги»;</a:t>
            </a:r>
          </a:p>
          <a:p>
            <a:pPr mar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 err="1">
                <a:latin typeface="Times New Roman" pitchFamily="18" charset="0"/>
                <a:cs typeface="Times New Roman" pitchFamily="18" charset="0"/>
              </a:rPr>
              <a:t>ОАО «Северсталь» </a:t>
            </a:r>
            <a:r>
              <a:rPr lang="ru-RU" sz="1150" dirty="0" err="1">
                <a:latin typeface="Times New Roman" pitchFamily="18" charset="0"/>
                <a:cs typeface="Times New Roman" pitchFamily="18" charset="0"/>
              </a:rPr>
              <a:t>(подразделения в г. Колпино);</a:t>
            </a:r>
          </a:p>
          <a:p>
            <a:pPr mar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 err="1">
                <a:latin typeface="Times New Roman" pitchFamily="18" charset="0"/>
                <a:cs typeface="Times New Roman" pitchFamily="18" charset="0"/>
              </a:rPr>
              <a:t>ОАО «Южкабель»;</a:t>
            </a:r>
          </a:p>
          <a:p>
            <a:pPr mar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 err="1">
                <a:latin typeface="Times New Roman" pitchFamily="18" charset="0"/>
                <a:cs typeface="Times New Roman" pitchFamily="18" charset="0"/>
              </a:rPr>
              <a:t>Транспортная компания EVERGREEN;</a:t>
            </a:r>
          </a:p>
          <a:p>
            <a:pPr mar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>
                <a:latin typeface="Times New Roman" pitchFamily="18" charset="0"/>
                <a:cs typeface="Times New Roman" pitchFamily="18" charset="0"/>
              </a:rPr>
              <a:t>Административно бытовой комплекс  «</a:t>
            </a:r>
            <a:r>
              <a:rPr lang="ru-RU" sz="1150" b="1" dirty="0" err="1">
                <a:latin typeface="Times New Roman" pitchFamily="18" charset="0"/>
                <a:cs typeface="Times New Roman" pitchFamily="18" charset="0"/>
              </a:rPr>
              <a:t>Марион</a:t>
            </a:r>
            <a:r>
              <a:rPr lang="ru-RU" sz="1150" b="1" dirty="0"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 mar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 err="1">
                <a:latin typeface="Times New Roman" pitchFamily="18" charset="0"/>
                <a:cs typeface="Times New Roman" pitchFamily="18" charset="0"/>
              </a:rPr>
              <a:t>Административно-складской комплекс (ГК «Мегаполис»);</a:t>
            </a:r>
          </a:p>
          <a:p>
            <a:pPr mar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 err="1">
                <a:latin typeface="Times New Roman" pitchFamily="18" charset="0"/>
                <a:cs typeface="Times New Roman" pitchFamily="18" charset="0"/>
              </a:rPr>
              <a:t>Складской комплекс «Тотал Терминал» (Porter Group);</a:t>
            </a:r>
          </a:p>
          <a:p>
            <a:pPr mar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 err="1">
                <a:latin typeface="Times New Roman" pitchFamily="18" charset="0"/>
                <a:cs typeface="Times New Roman" pitchFamily="18" charset="0"/>
              </a:rPr>
              <a:t>Торгово-складской комплекс «ПСП» </a:t>
            </a:r>
            <a:r>
              <a:rPr lang="ru-RU" sz="1150" dirty="0" err="1">
                <a:latin typeface="Times New Roman" pitchFamily="18" charset="0"/>
                <a:cs typeface="Times New Roman" pitchFamily="18" charset="0"/>
              </a:rPr>
              <a:t>(ст. Пискаревка);</a:t>
            </a:r>
          </a:p>
          <a:p>
            <a:pPr mar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 err="1">
                <a:latin typeface="Times New Roman" pitchFamily="18" charset="0"/>
                <a:cs typeface="Times New Roman" pitchFamily="18" charset="0"/>
              </a:rPr>
              <a:t>Бизнес-центр «Лиговъ», </a:t>
            </a:r>
            <a:r>
              <a:rPr lang="ru-RU" sz="1150" dirty="0" err="1">
                <a:latin typeface="Times New Roman" pitchFamily="18" charset="0"/>
                <a:cs typeface="Times New Roman" pitchFamily="18" charset="0"/>
              </a:rPr>
              <a:t>офисы;</a:t>
            </a:r>
          </a:p>
          <a:p>
            <a:pPr mar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 err="1">
                <a:latin typeface="Times New Roman" pitchFamily="18" charset="0"/>
                <a:cs typeface="Times New Roman" pitchFamily="18" charset="0"/>
              </a:rPr>
              <a:t>Бизнес-центр «Кварц»;</a:t>
            </a:r>
          </a:p>
          <a:p>
            <a:pPr mar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 err="1">
                <a:latin typeface="Times New Roman" pitchFamily="18" charset="0"/>
                <a:cs typeface="Times New Roman" pitchFamily="18" charset="0"/>
              </a:rPr>
              <a:t>Дата-центр «Селектнел»;</a:t>
            </a:r>
          </a:p>
          <a:p>
            <a:pPr mar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 err="1">
                <a:latin typeface="Times New Roman" pitchFamily="18" charset="0"/>
                <a:cs typeface="Times New Roman" pitchFamily="18" charset="0"/>
              </a:rPr>
              <a:t>ОАО «Нева-ДельтаШиппинг»</a:t>
            </a:r>
            <a:r>
              <a:rPr lang="ru-RU" sz="1150" dirty="0" err="1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>
                <a:latin typeface="Times New Roman" pitchFamily="18" charset="0"/>
                <a:cs typeface="Times New Roman" pitchFamily="18" charset="0"/>
              </a:rPr>
              <a:t>Парфюмерный бутик «</a:t>
            </a:r>
            <a:r>
              <a:rPr lang="ru-RU" sz="1150" b="1" dirty="0" err="1">
                <a:latin typeface="Times New Roman" pitchFamily="18" charset="0"/>
                <a:cs typeface="Times New Roman" pitchFamily="18" charset="0"/>
              </a:rPr>
              <a:t>Брокард</a:t>
            </a:r>
            <a:r>
              <a:rPr lang="ru-RU" sz="1150" b="1" dirty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1150" dirty="0">
                <a:latin typeface="Times New Roman" pitchFamily="18" charset="0"/>
                <a:cs typeface="Times New Roman" pitchFamily="18" charset="0"/>
              </a:rPr>
              <a:t>, Невский пр. </a:t>
            </a:r>
            <a:r>
              <a:rPr lang="ru-RU" sz="1150" dirty="0" err="1">
                <a:latin typeface="Times New Roman" pitchFamily="18" charset="0"/>
                <a:cs typeface="Times New Roman" pitchFamily="18" charset="0"/>
              </a:rPr>
              <a:t>19 Летуаль;</a:t>
            </a:r>
          </a:p>
          <a:p>
            <a:pPr mar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 err="1">
                <a:latin typeface="Times New Roman" pitchFamily="18" charset="0"/>
                <a:cs typeface="Times New Roman" pitchFamily="18" charset="0"/>
              </a:rPr>
              <a:t>Ресторан «Акварель»</a:t>
            </a:r>
            <a:r>
              <a:rPr lang="ru-RU" sz="1150" dirty="0" err="1">
                <a:latin typeface="Times New Roman" pitchFamily="18" charset="0"/>
                <a:cs typeface="Times New Roman" pitchFamily="18" charset="0"/>
              </a:rPr>
              <a:t>, стрелка В.О.;</a:t>
            </a:r>
          </a:p>
          <a:p>
            <a:pPr mar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 err="1">
                <a:latin typeface="Times New Roman" pitchFamily="18" charset="0"/>
                <a:cs typeface="Times New Roman" pitchFamily="18" charset="0"/>
              </a:rPr>
              <a:t>Гранд-кафе «Сухум»</a:t>
            </a:r>
            <a:r>
              <a:rPr lang="ru-RU" sz="1150" dirty="0" err="1">
                <a:latin typeface="Times New Roman" pitchFamily="18" charset="0"/>
                <a:cs typeface="Times New Roman" pitchFamily="18" charset="0"/>
              </a:rPr>
              <a:t>, ул. Попова 26;</a:t>
            </a:r>
          </a:p>
          <a:p>
            <a:pPr mar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 err="1">
                <a:latin typeface="Times New Roman" pitchFamily="18" charset="0"/>
                <a:cs typeface="Times New Roman" pitchFamily="18" charset="0"/>
              </a:rPr>
              <a:t>Гранд-кафе «Провинция</a:t>
            </a:r>
            <a:r>
              <a:rPr lang="ru-RU" sz="1150" dirty="0" err="1">
                <a:latin typeface="Times New Roman" pitchFamily="18" charset="0"/>
                <a:cs typeface="Times New Roman" pitchFamily="18" charset="0"/>
              </a:rPr>
              <a:t>», Большой пр. д. 106;</a:t>
            </a:r>
          </a:p>
          <a:p>
            <a:pPr mar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 err="1">
                <a:latin typeface="Times New Roman" pitchFamily="18" charset="0"/>
                <a:cs typeface="Times New Roman" pitchFamily="18" charset="0"/>
              </a:rPr>
              <a:t>Рестораны Макдональдс </a:t>
            </a:r>
            <a:r>
              <a:rPr lang="ru-RU" sz="1150" dirty="0" err="1">
                <a:latin typeface="Times New Roman" pitchFamily="18" charset="0"/>
                <a:cs typeface="Times New Roman" pitchFamily="18" charset="0"/>
              </a:rPr>
              <a:t>СПб (БЦ Лиговъ, В.О. </a:t>
            </a:r>
            <a:r>
              <a:rPr lang="ru-RU" sz="1150" dirty="0">
                <a:latin typeface="Times New Roman" pitchFamily="18" charset="0"/>
                <a:cs typeface="Times New Roman" pitchFamily="18" charset="0"/>
              </a:rPr>
              <a:t>Шкиперский проток, г.Всеволожск, г.Сыктывкар);</a:t>
            </a:r>
          </a:p>
          <a:p>
            <a:pPr marL="0" indent="144000" algn="just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</a:pPr>
            <a:r>
              <a:rPr lang="ru-RU" sz="1150" b="1" dirty="0">
                <a:latin typeface="Times New Roman" pitchFamily="18" charset="0"/>
                <a:cs typeface="Times New Roman" pitchFamily="18" charset="0"/>
              </a:rPr>
              <a:t>Частные заказчики</a:t>
            </a:r>
            <a:r>
              <a:rPr lang="ru-RU" sz="115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03164" y="7066779"/>
            <a:ext cx="3571900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http://musson-ltd.ru/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17488" y="303214"/>
            <a:ext cx="8315360" cy="477022"/>
          </a:xfrm>
          <a:prstGeom prst="rect">
            <a:avLst/>
          </a:prstGeom>
        </p:spPr>
        <p:txBody>
          <a:bodyPr vert="horz" lIns="99569" tIns="49785" rIns="99569" bIns="49785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small" spc="-5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КЛИЕНТЫ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7132650" y="65855"/>
            <a:ext cx="3071834" cy="107157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57200" y="207963"/>
            <a:ext cx="8732838" cy="404812"/>
          </a:xfrm>
        </p:spPr>
        <p:txBody>
          <a:bodyPr>
            <a:noAutofit/>
          </a:bodyPr>
          <a:lstStyle/>
          <a:p>
            <a:pPr algn="l"/>
            <a:r>
              <a:rPr lang="ru-RU" sz="2000" b="1" spc="-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ПРОЕКТЫ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03164" y="7066779"/>
            <a:ext cx="3571900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http://musson-ltd.ru/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74602" y="3637755"/>
            <a:ext cx="4786346" cy="11430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5795"/>
            <a:r>
              <a:rPr lang="ru-RU" sz="1400" b="1" u="sng" spc="-6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Стрельна, Ансамбль Константиновского дворца «Дача </a:t>
            </a:r>
            <a:r>
              <a:rPr lang="ru-RU" sz="1400" b="1" u="sng" spc="-6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Линдстрема</a:t>
            </a:r>
            <a:r>
              <a:rPr lang="ru-RU" sz="1400" b="1" u="sng" spc="-6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», </a:t>
            </a:r>
          </a:p>
          <a:p>
            <a:pPr marR="5795"/>
            <a:r>
              <a:rPr lang="ru-RU" sz="1400" b="1" u="sng" spc="-6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встреча "без галстуков" В.В.Путина и Дж. Буша; </a:t>
            </a:r>
          </a:p>
          <a:p>
            <a:pPr marR="5795"/>
            <a:r>
              <a:rPr lang="ru-RU" sz="1400" b="1" u="sng" spc="-6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XXXII саммит глав государств и правительства «Большой восьмерки» (Июль 2006 г)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03164" y="4637887"/>
            <a:ext cx="4786346" cy="2500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Corbel" pitchFamily="34" charset="0"/>
              <a:buChar char="–"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Установлена высокоэффективная приточно-вытяжная установка фирмы «SWEGON» (Швеция);</a:t>
            </a:r>
          </a:p>
          <a:p>
            <a:pPr>
              <a:buFont typeface="Corbel" pitchFamily="34" charset="0"/>
              <a:buChar char="–"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Встроены системы увлажнения в воздуховоды существующей вентиляции;</a:t>
            </a:r>
          </a:p>
          <a:p>
            <a:pPr>
              <a:buFont typeface="Corbel" pitchFamily="34" charset="0"/>
              <a:buChar char="–"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Установлены канальные кондиционеры фирмы </a:t>
            </a:r>
            <a:r>
              <a:rPr lang="ru-RU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Daikin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(Япония);</a:t>
            </a:r>
          </a:p>
          <a:p>
            <a:pPr>
              <a:buFont typeface="Corbel" pitchFamily="34" charset="0"/>
              <a:buChar char="–"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Разработана технология по прокладке воздуховодов из нержавеющей стали в земельном грунте за периметром здания.</a:t>
            </a:r>
          </a:p>
        </p:txBody>
      </p:sp>
      <p:sp>
        <p:nvSpPr>
          <p:cNvPr id="19" name="object 6"/>
          <p:cNvSpPr/>
          <p:nvPr/>
        </p:nvSpPr>
        <p:spPr>
          <a:xfrm>
            <a:off x="274602" y="637359"/>
            <a:ext cx="4857784" cy="29289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489576" y="994549"/>
            <a:ext cx="4929222" cy="642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u="sng" spc="-6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b="1" u="sng" spc="-6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Каменноостровская</a:t>
            </a:r>
            <a:r>
              <a:rPr lang="ru-RU" sz="1600" b="1" u="sng" spc="-6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Резиденция» Губернатора Санкт–Петербурга</a:t>
            </a:r>
          </a:p>
        </p:txBody>
      </p:sp>
      <p:sp>
        <p:nvSpPr>
          <p:cNvPr id="21" name="object 5"/>
          <p:cNvSpPr/>
          <p:nvPr/>
        </p:nvSpPr>
        <p:spPr>
          <a:xfrm>
            <a:off x="5489576" y="2994813"/>
            <a:ext cx="4714908" cy="29289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489576" y="1637491"/>
            <a:ext cx="4786346" cy="12858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Corbel" pitchFamily="34" charset="0"/>
              <a:buChar char="–"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Разработан и согласован проект по системам вентиляции, кондиционирования, увлажнения и автоматизации на основе высокоэффективного оборудования фирмы </a:t>
            </a:r>
            <a:r>
              <a:rPr lang="ru-RU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Swegon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(Швеция).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7132650" y="65855"/>
            <a:ext cx="3071834" cy="107157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3164" y="7066779"/>
            <a:ext cx="3571900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http://musson-ltd.ru/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03164" y="780235"/>
            <a:ext cx="7000924" cy="642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u="sng" spc="-6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ООО «</a:t>
            </a:r>
            <a:r>
              <a:rPr lang="ru-RU" sz="2400" b="1" u="sng" spc="-6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Газпром-Трансгаз</a:t>
            </a:r>
            <a:r>
              <a:rPr lang="ru-RU" sz="2400" b="1" u="sng" spc="-6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Санкт-Петербург»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46040" y="1494615"/>
            <a:ext cx="4357718" cy="1785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Corbel" pitchFamily="34" charset="0"/>
              <a:buChar char="–"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Произведены комплексные ремонтные, строительно-монтажные работы в офисных и производственных помещениях, а также полная отделка помещений нового здания управляющего офиса ООО «</a:t>
            </a:r>
            <a:r>
              <a:rPr lang="ru-RU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Газпром-Трансгаз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Санкт-Петербург».</a:t>
            </a:r>
          </a:p>
        </p:txBody>
      </p:sp>
      <p:sp>
        <p:nvSpPr>
          <p:cNvPr id="11" name="object 5"/>
          <p:cNvSpPr/>
          <p:nvPr/>
        </p:nvSpPr>
        <p:spPr>
          <a:xfrm>
            <a:off x="4703758" y="1423177"/>
            <a:ext cx="5286412" cy="32147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969" b="9496"/>
          <a:stretch/>
        </p:blipFill>
        <p:spPr>
          <a:xfrm>
            <a:off x="346040" y="3280565"/>
            <a:ext cx="3071834" cy="371477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489312" y="4709325"/>
            <a:ext cx="6929486" cy="22145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Corbel" pitchFamily="34" charset="0"/>
              <a:buChar char="–"/>
            </a:pP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Corbel" pitchFamily="34" charset="0"/>
              <a:buChar char="–"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Разработан и согласован проект по системам кондиционирования;</a:t>
            </a:r>
          </a:p>
          <a:p>
            <a:pPr>
              <a:buFont typeface="Corbel" pitchFamily="34" charset="0"/>
              <a:buChar char="–"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Произведён демонтаж существующего оборудования с фасада зданий;</a:t>
            </a:r>
          </a:p>
          <a:p>
            <a:pPr>
              <a:buFont typeface="Corbel" pitchFamily="34" charset="0"/>
              <a:buChar char="–"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Установлена новейшая высокоэффективная система кондиционирования воздуха фирмы  </a:t>
            </a:r>
            <a:r>
              <a:rPr lang="ru-RU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General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Fujitsu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(Япония);</a:t>
            </a:r>
          </a:p>
          <a:p>
            <a:pPr>
              <a:buFont typeface="Corbel" pitchFamily="34" charset="0"/>
              <a:buChar char="–"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Производится техническое обслуживание  и ремонт существующих систем вентиляции, кондиционирования, отопления, в том числе абсорбционных холодильных машин установленных в </a:t>
            </a:r>
            <a:r>
              <a:rPr lang="ru-RU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энергоцентре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74602" y="208731"/>
            <a:ext cx="8732838" cy="404812"/>
          </a:xfrm>
          <a:prstGeom prst="rect">
            <a:avLst/>
          </a:prstGeom>
        </p:spPr>
        <p:txBody>
          <a:bodyPr vert="horz" lIns="99569" tIns="49785" rIns="99569" bIns="49785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small" spc="-5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ПРОЕКТЫ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7132650" y="65855"/>
            <a:ext cx="3071834" cy="107157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3164" y="7066779"/>
            <a:ext cx="3571900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http://musson-ltd.ru/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74602" y="4137821"/>
            <a:ext cx="4786346" cy="7858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Здание Санкт-Петербургского государственного  университета (юридический факультет)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74602" y="4780763"/>
            <a:ext cx="4786346" cy="22860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Corbel" pitchFamily="34" charset="0"/>
              <a:buChar char="–"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Произведен перенос кондиционеров из зоны атриума в зону </a:t>
            </a:r>
            <a:r>
              <a:rPr lang="ru-RU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бэк-фасадов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 соблюдением  технического регламента.</a:t>
            </a:r>
          </a:p>
          <a:p>
            <a:pPr>
              <a:buFont typeface="Corbel" pitchFamily="34" charset="0"/>
              <a:buChar char="–"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Установлена система вентиляции;</a:t>
            </a:r>
          </a:p>
          <a:p>
            <a:pPr>
              <a:buFont typeface="Corbel" pitchFamily="34" charset="0"/>
              <a:buChar char="–"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Отдел сервисного обслуживания обеспечивает комплексный перечень выполняемых  работ по  договору технического обслуживания.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346700" y="851673"/>
            <a:ext cx="5072098" cy="642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Эстонский лютеранский приход на ул. Декабристов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5346700" y="1637491"/>
            <a:ext cx="4857784" cy="12858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Corbel" pitchFamily="34" charset="0"/>
              <a:buChar char="–"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Произведена доработка существующего проекта.</a:t>
            </a:r>
          </a:p>
          <a:p>
            <a:pPr>
              <a:buFont typeface="Corbel" pitchFamily="34" charset="0"/>
              <a:buChar char="–"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Произведена поставка, монтаж и пуско-наладка систем вентиляции, отопления и  индивидуальных тепловых пунктов.</a:t>
            </a:r>
          </a:p>
        </p:txBody>
      </p:sp>
      <p:sp>
        <p:nvSpPr>
          <p:cNvPr id="11" name="object 6"/>
          <p:cNvSpPr/>
          <p:nvPr/>
        </p:nvSpPr>
        <p:spPr>
          <a:xfrm>
            <a:off x="346041" y="851673"/>
            <a:ext cx="4643469" cy="32147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bject 4"/>
          <p:cNvSpPr/>
          <p:nvPr/>
        </p:nvSpPr>
        <p:spPr>
          <a:xfrm>
            <a:off x="5346700" y="3066251"/>
            <a:ext cx="4749769" cy="31432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74602" y="208731"/>
            <a:ext cx="8732838" cy="404812"/>
          </a:xfrm>
          <a:prstGeom prst="rect">
            <a:avLst/>
          </a:prstGeom>
        </p:spPr>
        <p:txBody>
          <a:bodyPr vert="horz" lIns="99569" tIns="49785" rIns="99569" bIns="49785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small" spc="-5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ПРОЕКТЫ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4602" y="4066383"/>
            <a:ext cx="5072098" cy="5129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487">
              <a:lnSpc>
                <a:spcPts val="1968"/>
              </a:lnSpc>
            </a:pPr>
            <a:r>
              <a:rPr sz="1800" b="1" u="sng" spc="-17" dirty="0" err="1">
                <a:latin typeface="Times New Roman" pitchFamily="18" charset="0"/>
                <a:cs typeface="Times New Roman" pitchFamily="18" charset="0"/>
              </a:rPr>
              <a:t>Телерадиокомпания</a:t>
            </a:r>
            <a:r>
              <a:rPr lang="ru-RU" sz="1800" b="1" u="sng" spc="-17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sz="1800" b="1" u="sng" spc="-17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sz="1800" b="1" u="sng" spc="-17" dirty="0" err="1">
                <a:latin typeface="Times New Roman" pitchFamily="18" charset="0"/>
                <a:cs typeface="Times New Roman" pitchFamily="18" charset="0"/>
              </a:rPr>
              <a:t>Петербург</a:t>
            </a:r>
            <a:r>
              <a:rPr sz="1800" b="1" u="sng" spc="-17" dirty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1800" b="1" u="sng" spc="11" dirty="0">
              <a:latin typeface="Times New Roman" pitchFamily="18" charset="0"/>
              <a:cs typeface="Times New Roman" pitchFamily="18" charset="0"/>
            </a:endParaRPr>
          </a:p>
          <a:p>
            <a:pPr marL="14487">
              <a:lnSpc>
                <a:spcPts val="1968"/>
              </a:lnSpc>
            </a:pPr>
            <a:r>
              <a:rPr sz="1800" b="1" u="sng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1800" b="1" u="sng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sz="1800" b="1" u="sng" dirty="0" err="1">
                <a:latin typeface="Times New Roman" pitchFamily="18" charset="0"/>
                <a:cs typeface="Times New Roman" pitchFamily="18" charset="0"/>
              </a:rPr>
              <a:t>канал</a:t>
            </a:r>
            <a:endParaRPr sz="18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74602" y="4709325"/>
            <a:ext cx="4643470" cy="23719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5795" lvl="1">
              <a:lnSpc>
                <a:spcPct val="79800"/>
              </a:lnSpc>
              <a:buFont typeface="Corbel" pitchFamily="34" charset="0"/>
              <a:buChar char="–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  Смонтирована холодильная установка – 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чиллер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холодопроизводительностью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780 кВт.;</a:t>
            </a:r>
          </a:p>
          <a:p>
            <a:pPr marL="0" marR="306398" lvl="1">
              <a:lnSpc>
                <a:spcPct val="79800"/>
              </a:lnSpc>
              <a:spcBef>
                <a:spcPts val="399"/>
              </a:spcBef>
              <a:buFont typeface="Corbel" pitchFamily="34" charset="0"/>
              <a:buChar char="–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  Установлены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сплит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системы фирмы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Daikin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(Япония);</a:t>
            </a:r>
          </a:p>
          <a:p>
            <a:pPr marL="0" marR="306398" lvl="1">
              <a:lnSpc>
                <a:spcPct val="79800"/>
              </a:lnSpc>
              <a:spcBef>
                <a:spcPts val="399"/>
              </a:spcBef>
              <a:buFont typeface="Corbel" pitchFamily="34" charset="0"/>
              <a:buChar char="–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  В помещениях «серверных» установлено  оборудование фирмы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Daikin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(Япония), а также 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прецезионное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оборудование фирмы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Tecnair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LV  (Италия);</a:t>
            </a:r>
          </a:p>
          <a:p>
            <a:pPr marL="0" marR="306398" lvl="1">
              <a:lnSpc>
                <a:spcPct val="79800"/>
              </a:lnSpc>
              <a:spcBef>
                <a:spcPts val="399"/>
              </a:spcBef>
              <a:buFont typeface="Corbel" pitchFamily="34" charset="0"/>
              <a:buChar char="–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   Установлены приточно-вытяжные установки с  рекуперацией тепла и секциями охлаждения;</a:t>
            </a:r>
          </a:p>
          <a:p>
            <a:pPr marL="0" marR="306398" lvl="1">
              <a:lnSpc>
                <a:spcPct val="79800"/>
              </a:lnSpc>
              <a:spcBef>
                <a:spcPts val="399"/>
              </a:spcBef>
              <a:buFont typeface="Corbel" pitchFamily="34" charset="0"/>
              <a:buChar char="–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  Обеспечивается сервисное обслуживание.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418138" y="1351739"/>
            <a:ext cx="5000660" cy="4515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6619" marR="5795" indent="-102857">
              <a:lnSpc>
                <a:spcPct val="162500"/>
              </a:lnSpc>
            </a:pPr>
            <a:r>
              <a:rPr sz="1800" b="1" u="sng" spc="-6" dirty="0" err="1">
                <a:latin typeface="Times New Roman" pitchFamily="18" charset="0"/>
                <a:cs typeface="Times New Roman" pitchFamily="18" charset="0"/>
              </a:rPr>
              <a:t>Дом</a:t>
            </a:r>
            <a:r>
              <a:rPr lang="ru-RU" sz="1800" b="1" u="sng" spc="-6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sz="1800" b="1" u="sng" spc="-6" dirty="0" err="1">
                <a:latin typeface="Times New Roman" pitchFamily="18" charset="0"/>
                <a:cs typeface="Times New Roman" pitchFamily="18" charset="0"/>
              </a:rPr>
              <a:t>Радио</a:t>
            </a:r>
            <a:r>
              <a:rPr lang="ru-RU" sz="1800" b="1" u="sng" spc="-6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sz="1800" b="1" u="sng" spc="-6" dirty="0" err="1"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ru-RU" sz="1800" b="1" u="sng" spc="-6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sz="1800" b="1" u="sng" spc="-6" dirty="0" err="1">
                <a:latin typeface="Times New Roman" pitchFamily="18" charset="0"/>
                <a:cs typeface="Times New Roman" pitchFamily="18" charset="0"/>
              </a:rPr>
              <a:t>Ита</a:t>
            </a:r>
            <a:r>
              <a:rPr sz="1800" b="1" u="sng" dirty="0" err="1">
                <a:latin typeface="Times New Roman" pitchFamily="18" charset="0"/>
                <a:cs typeface="Times New Roman" pitchFamily="18" charset="0"/>
              </a:rPr>
              <a:t>л</a:t>
            </a:r>
            <a:r>
              <a:rPr sz="1800" b="1" u="sng" spc="-17" dirty="0" err="1">
                <a:latin typeface="Times New Roman" pitchFamily="18" charset="0"/>
                <a:cs typeface="Times New Roman" pitchFamily="18" charset="0"/>
              </a:rPr>
              <a:t>ь</a:t>
            </a:r>
            <a:r>
              <a:rPr sz="1800" b="1" u="sng" spc="-6" dirty="0" err="1">
                <a:latin typeface="Times New Roman" pitchFamily="18" charset="0"/>
                <a:cs typeface="Times New Roman" pitchFamily="18" charset="0"/>
              </a:rPr>
              <a:t>я</a:t>
            </a:r>
            <a:r>
              <a:rPr sz="1800" b="1" u="sng" spc="-11" dirty="0" err="1">
                <a:latin typeface="Times New Roman" pitchFamily="18" charset="0"/>
                <a:cs typeface="Times New Roman" pitchFamily="18" charset="0"/>
              </a:rPr>
              <a:t>н</a:t>
            </a:r>
            <a:r>
              <a:rPr sz="1800" b="1" u="sng" spc="-6" dirty="0" err="1">
                <a:latin typeface="Times New Roman" pitchFamily="18" charset="0"/>
                <a:cs typeface="Times New Roman" pitchFamily="18" charset="0"/>
              </a:rPr>
              <a:t>с</a:t>
            </a:r>
            <a:r>
              <a:rPr sz="1800" b="1" u="sng" spc="-17" dirty="0" err="1">
                <a:latin typeface="Times New Roman" pitchFamily="18" charset="0"/>
                <a:cs typeface="Times New Roman" pitchFamily="18" charset="0"/>
              </a:rPr>
              <a:t>к</a:t>
            </a:r>
            <a:r>
              <a:rPr sz="1800" b="1" u="sng" spc="-11" dirty="0" err="1">
                <a:latin typeface="Times New Roman" pitchFamily="18" charset="0"/>
                <a:cs typeface="Times New Roman" pitchFamily="18" charset="0"/>
              </a:rPr>
              <a:t>о</a:t>
            </a:r>
            <a:r>
              <a:rPr sz="1800" b="1" u="sng" dirty="0" err="1">
                <a:latin typeface="Times New Roman" pitchFamily="18" charset="0"/>
                <a:cs typeface="Times New Roman" pitchFamily="18" charset="0"/>
              </a:rPr>
              <a:t>й</a:t>
            </a:r>
            <a:endParaRPr sz="18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418138" y="1994681"/>
            <a:ext cx="4214842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lvl="1">
              <a:buFont typeface="Corbel" pitchFamily="34" charset="0"/>
              <a:buChar char="–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Системы кондиционирования.</a:t>
            </a:r>
          </a:p>
        </p:txBody>
      </p:sp>
      <p:sp>
        <p:nvSpPr>
          <p:cNvPr id="12" name="object 12"/>
          <p:cNvSpPr/>
          <p:nvPr/>
        </p:nvSpPr>
        <p:spPr>
          <a:xfrm>
            <a:off x="274602" y="708797"/>
            <a:ext cx="4540239" cy="32219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489576" y="2994813"/>
            <a:ext cx="4652224" cy="32861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Прямоугольник 9"/>
          <p:cNvSpPr/>
          <p:nvPr/>
        </p:nvSpPr>
        <p:spPr>
          <a:xfrm>
            <a:off x="7132650" y="65855"/>
            <a:ext cx="3071834" cy="1071570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03164" y="7066779"/>
            <a:ext cx="3571900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http://musson-ltd.ru/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274602" y="208731"/>
            <a:ext cx="8732838" cy="404812"/>
          </a:xfrm>
          <a:prstGeom prst="rect">
            <a:avLst/>
          </a:prstGeom>
        </p:spPr>
        <p:txBody>
          <a:bodyPr vert="horz" lIns="99569" tIns="49785" rIns="99569" bIns="49785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small" spc="-5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ПРОЕКТЫ</a:t>
            </a:r>
          </a:p>
        </p:txBody>
      </p:sp>
    </p:spTree>
  </p:cSld>
  <p:clrMapOvr>
    <a:masterClrMapping/>
  </p:clrMapOvr>
  <p:transition>
    <p:split orient="vert" dir="in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4602" y="637359"/>
            <a:ext cx="10001320" cy="372408"/>
          </a:xfrm>
        </p:spPr>
        <p:txBody>
          <a:bodyPr>
            <a:normAutofit/>
          </a:bodyPr>
          <a:lstStyle/>
          <a:p>
            <a:pPr marL="0" lvl="1" defTabSz="995690">
              <a:buClrTx/>
              <a:buFont typeface="Corbel" pitchFamily="34" charset="0"/>
              <a:buChar char="–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Ремонтно-реставрационные работы на объектах культурного наследия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74602" y="923111"/>
            <a:ext cx="4578934" cy="382324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r>
              <a:rPr lang="ru-RU" sz="1800" b="1" u="sng" dirty="0">
                <a:latin typeface="Times New Roman" panose="02020603050405020304" pitchFamily="18" charset="0"/>
              </a:rPr>
              <a:t>Михайловский </a:t>
            </a:r>
            <a:r>
              <a:rPr lang="ru-RU" sz="1800" b="1" u="sng" dirty="0" err="1">
                <a:latin typeface="Times New Roman" panose="02020603050405020304" pitchFamily="18" charset="0"/>
              </a:rPr>
              <a:t>таетр</a:t>
            </a:r>
            <a:endParaRPr lang="ru-RU" sz="1800" b="1" u="sng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02" y="1351739"/>
            <a:ext cx="4277360" cy="25846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510" y="1423177"/>
            <a:ext cx="4366472" cy="258465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989510" y="4066383"/>
            <a:ext cx="4239644" cy="382324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r>
              <a:rPr lang="ru-RU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Неопалимовская церковь</a:t>
            </a:r>
            <a:endParaRPr lang="ru-RU" sz="1800" b="1" u="sng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510" y="4495011"/>
            <a:ext cx="4366470" cy="258500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02" y="4495011"/>
            <a:ext cx="4277360" cy="258500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74602" y="4112687"/>
            <a:ext cx="2133868" cy="382324"/>
          </a:xfrm>
          <a:prstGeom prst="rect">
            <a:avLst/>
          </a:prstGeom>
        </p:spPr>
        <p:txBody>
          <a:bodyPr wrap="none" lIns="104306" tIns="52153" rIns="104306" bIns="52153">
            <a:spAutoFit/>
          </a:bodyPr>
          <a:lstStyle/>
          <a:p>
            <a:pPr algn="ctr"/>
            <a:r>
              <a:rPr lang="ru-RU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Троицкая часовня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132650" y="65855"/>
            <a:ext cx="3071834" cy="1071570"/>
          </a:xfrm>
          <a:prstGeom prst="rect">
            <a:avLst/>
          </a:prstGeom>
          <a:blipFill dpi="0" rotWithShape="1">
            <a:blip r:embed="rId6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03164" y="7066779"/>
            <a:ext cx="3571900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http://musson-ltd.ru/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74602" y="208731"/>
            <a:ext cx="8732838" cy="404812"/>
          </a:xfrm>
          <a:prstGeom prst="rect">
            <a:avLst/>
          </a:prstGeom>
        </p:spPr>
        <p:txBody>
          <a:bodyPr vert="horz" lIns="99569" tIns="49785" rIns="99569" bIns="49785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small" spc="-5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ПРОЕКТЫ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989510" y="994549"/>
            <a:ext cx="4578934" cy="382324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r>
              <a:rPr lang="ru-RU" sz="18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Вокзал ст. Новый Петергоф</a:t>
            </a:r>
            <a:endParaRPr lang="ru-RU" sz="1800" b="1" u="sng" dirty="0"/>
          </a:p>
        </p:txBody>
      </p:sp>
    </p:spTree>
    <p:extLst>
      <p:ext uri="{BB962C8B-B14F-4D97-AF65-F5344CB8AC3E}">
        <p14:creationId xmlns:p14="http://schemas.microsoft.com/office/powerpoint/2010/main" val="9637726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4602" y="3637755"/>
            <a:ext cx="4929222" cy="33199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418138" y="1065987"/>
            <a:ext cx="4715492" cy="3332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0" y="1780367"/>
            <a:ext cx="5346700" cy="2807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487" algn="ctr"/>
            <a:r>
              <a:rPr sz="1800" b="1" u="sng" spc="-11" dirty="0" err="1">
                <a:latin typeface="Times New Roman" pitchFamily="18" charset="0"/>
                <a:cs typeface="Times New Roman" pitchFamily="18" charset="0"/>
              </a:rPr>
              <a:t>Бизнес</a:t>
            </a:r>
            <a:r>
              <a:rPr lang="ru-RU" sz="1800" b="1" u="sng" spc="-1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sz="1800" b="1" u="sng" spc="-11" dirty="0" err="1">
                <a:latin typeface="Times New Roman" pitchFamily="18" charset="0"/>
                <a:cs typeface="Times New Roman" pitchFamily="18" charset="0"/>
              </a:rPr>
              <a:t>центр</a:t>
            </a:r>
            <a:r>
              <a:rPr lang="ru-RU" sz="1800" b="1" u="sng" spc="-68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sz="1800" b="1" u="sng" spc="-6" dirty="0">
                <a:latin typeface="Times New Roman" pitchFamily="18" charset="0"/>
                <a:cs typeface="Times New Roman" pitchFamily="18" charset="0"/>
              </a:rPr>
              <a:t>«СИТИ»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6040" y="2851937"/>
            <a:ext cx="5143536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lvl="1" indent="-321609">
              <a:buFont typeface="Corbel" pitchFamily="34" charset="0"/>
              <a:buChar char="–"/>
              <a:tabLst>
                <a:tab pos="336096" algn="l"/>
              </a:tabLst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Системы кондиционирования.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346700" y="4780763"/>
            <a:ext cx="5346700" cy="2807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487" algn="ctr"/>
            <a:r>
              <a:rPr sz="1800" b="1" u="sng" spc="-11" dirty="0">
                <a:latin typeface="Times New Roman" pitchFamily="18" charset="0"/>
                <a:cs typeface="Times New Roman" pitchFamily="18" charset="0"/>
              </a:rPr>
              <a:t>Бизнес-центр</a:t>
            </a:r>
            <a:r>
              <a:rPr sz="1800" b="1" u="sng" spc="-5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b="1" u="sng" spc="-11" dirty="0">
                <a:latin typeface="Times New Roman" pitchFamily="18" charset="0"/>
                <a:cs typeface="Times New Roman" pitchFamily="18" charset="0"/>
              </a:rPr>
              <a:t>«Лиговъ»</a:t>
            </a:r>
            <a:endParaRPr sz="18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489576" y="5495143"/>
            <a:ext cx="4722918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5795" lvl="1" indent="-321609">
              <a:buFont typeface="Corbel" pitchFamily="34" charset="0"/>
              <a:buChar char="–"/>
              <a:tabLst>
                <a:tab pos="336096" algn="l"/>
              </a:tabLst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Системы вентиляции и  кондиционирования.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132650" y="65855"/>
            <a:ext cx="3071834" cy="1071570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03164" y="7066779"/>
            <a:ext cx="3571900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http://musson-ltd.ru/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74602" y="208731"/>
            <a:ext cx="8732838" cy="404812"/>
          </a:xfrm>
          <a:prstGeom prst="rect">
            <a:avLst/>
          </a:prstGeom>
        </p:spPr>
        <p:txBody>
          <a:bodyPr vert="horz" lIns="99569" tIns="49785" rIns="99569" bIns="49785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small" spc="-5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ПРОЕКТЫ</a:t>
            </a:r>
          </a:p>
        </p:txBody>
      </p:sp>
    </p:spTree>
  </p:cSld>
  <p:clrMapOvr>
    <a:masterClrMapping/>
  </p:clrMapOvr>
  <p:transition>
    <p:split orient="vert" dir="in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274602" y="5709457"/>
            <a:ext cx="4929222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5795" lvl="1" indent="-321609">
              <a:buFont typeface="Corbel" pitchFamily="34" charset="0"/>
              <a:buChar char="–"/>
              <a:tabLst>
                <a:tab pos="336096" algn="l"/>
              </a:tabLst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   Установлены системы  кондиционирования, вентиляции,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дымоудаления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и автоматизации.</a:t>
            </a:r>
          </a:p>
        </p:txBody>
      </p:sp>
      <p:sp>
        <p:nvSpPr>
          <p:cNvPr id="5" name="object 5"/>
          <p:cNvSpPr/>
          <p:nvPr/>
        </p:nvSpPr>
        <p:spPr>
          <a:xfrm>
            <a:off x="274602" y="637359"/>
            <a:ext cx="4786346" cy="33575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Рисунок 6" descr="спектр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89576" y="3566317"/>
            <a:ext cx="4000528" cy="3759245"/>
          </a:xfrm>
          <a:prstGeom prst="rect">
            <a:avLst/>
          </a:prstGeom>
        </p:spPr>
      </p:pic>
      <p:sp>
        <p:nvSpPr>
          <p:cNvPr id="8" name="object 2"/>
          <p:cNvSpPr txBox="1">
            <a:spLocks/>
          </p:cNvSpPr>
          <p:nvPr/>
        </p:nvSpPr>
        <p:spPr>
          <a:xfrm>
            <a:off x="5418138" y="1137425"/>
            <a:ext cx="4857784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487" marR="5795">
              <a:defRPr/>
            </a:pPr>
            <a:r>
              <a:rPr lang="ru-RU" sz="1800" b="1" u="sng" spc="-11" dirty="0" err="1">
                <a:latin typeface="Times New Roman" pitchFamily="18" charset="0"/>
                <a:cs typeface="Times New Roman" pitchFamily="18" charset="0"/>
              </a:rPr>
              <a:t>Логистический</a:t>
            </a:r>
            <a:r>
              <a:rPr lang="ru-RU" sz="1800" b="1" u="sng" spc="-11" dirty="0">
                <a:latin typeface="Times New Roman" pitchFamily="18" charset="0"/>
                <a:cs typeface="Times New Roman" pitchFamily="18" charset="0"/>
              </a:rPr>
              <a:t> комплекс с встроенными офисными помещениями</a:t>
            </a:r>
          </a:p>
          <a:p>
            <a:pPr marL="14487" marR="5795">
              <a:defRPr/>
            </a:pPr>
            <a:r>
              <a:rPr lang="ru-RU" sz="1800" b="1" u="sng" spc="-11" dirty="0">
                <a:latin typeface="Times New Roman" pitchFamily="18" charset="0"/>
                <a:cs typeface="Times New Roman" pitchFamily="18" charset="0"/>
              </a:rPr>
              <a:t>пр. Непокоренных, д.17 </a:t>
            </a:r>
          </a:p>
          <a:p>
            <a:pPr marL="14487" marR="5795">
              <a:defRPr/>
            </a:pPr>
            <a:r>
              <a:rPr lang="ru-RU" sz="1800" b="1" u="sng" spc="-11" dirty="0">
                <a:latin typeface="Times New Roman" pitchFamily="18" charset="0"/>
                <a:cs typeface="Times New Roman" pitchFamily="18" charset="0"/>
              </a:rPr>
              <a:t>(общая площадь 12000 м</a:t>
            </a:r>
            <a:r>
              <a:rPr lang="ru-RU" sz="1800" b="1" u="sng" spc="-1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800" b="1" u="sng" spc="-11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9" name="object 4"/>
          <p:cNvSpPr txBox="1"/>
          <p:nvPr/>
        </p:nvSpPr>
        <p:spPr>
          <a:xfrm>
            <a:off x="5418138" y="2494747"/>
            <a:ext cx="485778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5795" lvl="1" indent="-321609">
              <a:buFont typeface="Corbel" pitchFamily="34" charset="0"/>
              <a:buChar char="–"/>
              <a:tabLst>
                <a:tab pos="336096" algn="l"/>
              </a:tabLst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   Установлены системы кондиционирования, вентиляции,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дымоудаления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и автоматизации.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132650" y="65855"/>
            <a:ext cx="3071834" cy="1071570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03164" y="7066779"/>
            <a:ext cx="3571900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http://musson-ltd.ru/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74602" y="208731"/>
            <a:ext cx="8732838" cy="404812"/>
          </a:xfrm>
          <a:prstGeom prst="rect">
            <a:avLst/>
          </a:prstGeom>
        </p:spPr>
        <p:txBody>
          <a:bodyPr vert="horz" lIns="99569" tIns="49785" rIns="99569" bIns="49785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small" spc="-5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ПРОЕКТЫ</a:t>
            </a:r>
          </a:p>
        </p:txBody>
      </p:sp>
      <p:sp>
        <p:nvSpPr>
          <p:cNvPr id="15" name="object 2"/>
          <p:cNvSpPr txBox="1">
            <a:spLocks/>
          </p:cNvSpPr>
          <p:nvPr/>
        </p:nvSpPr>
        <p:spPr>
          <a:xfrm>
            <a:off x="274602" y="4495011"/>
            <a:ext cx="4857784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487" marR="5795">
              <a:defRPr/>
            </a:pPr>
            <a:r>
              <a:rPr lang="ru-RU" sz="1800" b="1" u="sng" spc="-11" dirty="0">
                <a:latin typeface="Times New Roman" pitchFamily="18" charset="0"/>
                <a:cs typeface="Times New Roman" pitchFamily="18" charset="0"/>
              </a:rPr>
              <a:t>«Физкультурно-оздоровительный  комплекс» с плавательным  бассейном</a:t>
            </a:r>
          </a:p>
          <a:p>
            <a:pPr marL="14487" marR="5795">
              <a:defRPr/>
            </a:pPr>
            <a:r>
              <a:rPr lang="ru-RU" sz="1800" b="1" u="sng" spc="-11" dirty="0">
                <a:latin typeface="Times New Roman" pitchFamily="18" charset="0"/>
                <a:cs typeface="Times New Roman" pitchFamily="18" charset="0"/>
              </a:rPr>
              <a:t>для 271 гимназии</a:t>
            </a:r>
          </a:p>
        </p:txBody>
      </p:sp>
    </p:spTree>
  </p:cSld>
  <p:clrMapOvr>
    <a:masterClrMapping/>
  </p:clrMapOvr>
  <p:transition>
    <p:split orient="vert" dir="in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18138" y="1065987"/>
            <a:ext cx="4577517" cy="32147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46040" y="3280565"/>
            <a:ext cx="4786346" cy="34418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74602" y="923111"/>
            <a:ext cx="5072098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487" marR="5795" indent="-595411">
              <a:defRPr/>
            </a:pPr>
            <a:r>
              <a:rPr lang="ru-RU" sz="1800" b="1" u="sng" spc="-11" dirty="0">
                <a:latin typeface="Times New Roman" pitchFamily="18" charset="0"/>
                <a:cs typeface="Times New Roman" pitchFamily="18" charset="0"/>
              </a:rPr>
              <a:t>Общеобразовательная школа </a:t>
            </a:r>
          </a:p>
          <a:p>
            <a:pPr marL="14487" marR="5795" indent="-595411">
              <a:defRPr/>
            </a:pPr>
            <a:r>
              <a:rPr lang="ru-RU" sz="1800" b="1" u="sng" spc="-11" dirty="0">
                <a:latin typeface="Times New Roman" pitchFamily="18" charset="0"/>
                <a:cs typeface="Times New Roman" pitchFamily="18" charset="0"/>
              </a:rPr>
              <a:t>на пр. Металлистов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346700" y="5423705"/>
            <a:ext cx="4857784" cy="8156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5795" lvl="1" indent="-321609">
              <a:spcBef>
                <a:spcPts val="593"/>
              </a:spcBef>
              <a:buFont typeface="Corbel" pitchFamily="34" charset="0"/>
              <a:buChar char="–"/>
              <a:tabLst>
                <a:tab pos="336096" algn="l"/>
              </a:tabLst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Системы вентиляции,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дымоудаления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отопления, водоснабжения и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канализаци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marR="5795" lvl="1" indent="-321609">
              <a:spcBef>
                <a:spcPts val="593"/>
              </a:spcBef>
              <a:buFont typeface="Corbel" pitchFamily="34" charset="0"/>
              <a:buChar char="–"/>
              <a:tabLst>
                <a:tab pos="336096" algn="l"/>
              </a:tabLst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Автоматизация.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346700" y="4495011"/>
            <a:ext cx="4929222" cy="659322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pPr marL="14487" marR="5795" indent="-595411">
              <a:defRPr/>
            </a:pPr>
            <a:r>
              <a:rPr lang="ru-RU" sz="1800" b="1" u="sng" spc="-11" dirty="0">
                <a:latin typeface="Times New Roman" pitchFamily="18" charset="0"/>
                <a:cs typeface="Times New Roman" pitchFamily="18" charset="0"/>
              </a:rPr>
              <a:t>Общеобразовательная школа </a:t>
            </a:r>
          </a:p>
          <a:p>
            <a:pPr marL="14487" marR="5795" indent="-595411">
              <a:defRPr/>
            </a:pPr>
            <a:r>
              <a:rPr lang="ru-RU" sz="1800" b="1" u="sng" spc="-11" dirty="0">
                <a:latin typeface="Times New Roman" pitchFamily="18" charset="0"/>
                <a:cs typeface="Times New Roman" pitchFamily="18" charset="0"/>
              </a:rPr>
              <a:t>г. Сестрорецк, ул. </a:t>
            </a:r>
            <a:r>
              <a:rPr lang="ru-RU" sz="1800" b="1" u="sng" spc="-11" dirty="0" err="1">
                <a:latin typeface="Times New Roman" pitchFamily="18" charset="0"/>
                <a:cs typeface="Times New Roman" pitchFamily="18" charset="0"/>
              </a:rPr>
              <a:t>Новогагаринская</a:t>
            </a:r>
            <a:r>
              <a:rPr lang="ru-RU" sz="1800" b="1" u="sng" spc="-11" dirty="0">
                <a:latin typeface="Times New Roman" pitchFamily="18" charset="0"/>
                <a:cs typeface="Times New Roman" pitchFamily="18" charset="0"/>
              </a:rPr>
              <a:t>, д.39, к.2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74602" y="1780367"/>
            <a:ext cx="4800891" cy="597767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pPr marL="0" marR="5795" lvl="1" indent="-321609">
              <a:buFont typeface="Corbel" pitchFamily="34" charset="0"/>
              <a:buChar char="–"/>
              <a:tabLst>
                <a:tab pos="336096" algn="l"/>
              </a:tabLst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Поставка, монтаж и пуско-наладка систем  вентиляции, кондиционирования и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дымоудаления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132650" y="65855"/>
            <a:ext cx="3071834" cy="1071570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03164" y="7066779"/>
            <a:ext cx="3571900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http://musson-ltd.ru/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74602" y="208731"/>
            <a:ext cx="8732838" cy="404812"/>
          </a:xfrm>
          <a:prstGeom prst="rect">
            <a:avLst/>
          </a:prstGeom>
        </p:spPr>
        <p:txBody>
          <a:bodyPr vert="horz" lIns="99569" tIns="49785" rIns="99569" bIns="49785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small" spc="-5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ПРОЕКТЫ</a:t>
            </a:r>
          </a:p>
        </p:txBody>
      </p:sp>
    </p:spTree>
  </p:cSld>
  <p:clrMapOvr>
    <a:masterClrMapping/>
  </p:clrMapOvr>
  <p:transition>
    <p:split orient="vert" dir="in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-1"/>
            <a:ext cx="10693400" cy="75612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дзаголовок 2"/>
          <p:cNvSpPr txBox="1">
            <a:spLocks/>
          </p:cNvSpPr>
          <p:nvPr/>
        </p:nvSpPr>
        <p:spPr>
          <a:xfrm>
            <a:off x="11150" y="4907169"/>
            <a:ext cx="10693400" cy="945164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>
            <a:noAutofit/>
          </a:bodyPr>
          <a:lstStyle/>
          <a:p>
            <a:pPr marL="298707" marR="0" lvl="0" indent="-298707" algn="r" defTabSz="914400" rtl="0" eaLnBrk="1" fontAlgn="auto" latinLnBrk="0" hangingPunct="1">
              <a:lnSpc>
                <a:spcPct val="100000"/>
              </a:lnSpc>
              <a:spcBef>
                <a:spcPts val="653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Достигаем цели</a:t>
            </a:r>
          </a:p>
          <a:p>
            <a:pPr marL="298707" marR="0" lvl="0" indent="-298707" algn="r" defTabSz="914400" rtl="0" eaLnBrk="1" fontAlgn="auto" latinLnBrk="0" hangingPunct="1">
              <a:lnSpc>
                <a:spcPct val="100000"/>
              </a:lnSpc>
              <a:spcBef>
                <a:spcPts val="653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4" name="Рисунок 3" descr="Лого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1726" y="137293"/>
            <a:ext cx="5132386" cy="1514896"/>
          </a:xfrm>
          <a:prstGeom prst="rect">
            <a:avLst/>
          </a:prstGeom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11150" y="1692459"/>
            <a:ext cx="10693400" cy="945164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vert="horz" lIns="99569" tIns="49785" rIns="99569" bIns="49785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53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Используем опыт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53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-11150" y="3280565"/>
            <a:ext cx="10693400" cy="945164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vert="horz" lIns="99569" tIns="49785" rIns="99569" bIns="49785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53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Применяем технологии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53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89576" y="1280301"/>
            <a:ext cx="472440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487" marR="5795" indent="-595411">
              <a:defRPr/>
            </a:pPr>
            <a:r>
              <a:rPr lang="ru-RU" sz="1800" b="1" u="sng" spc="-11" dirty="0">
                <a:latin typeface="Times New Roman" pitchFamily="18" charset="0"/>
                <a:cs typeface="Times New Roman" pitchFamily="18" charset="0"/>
              </a:rPr>
              <a:t>Складской комплекс «</a:t>
            </a:r>
            <a:r>
              <a:rPr lang="ru-RU" sz="1800" b="1" u="sng" spc="-11" dirty="0" err="1">
                <a:latin typeface="Times New Roman" pitchFamily="18" charset="0"/>
                <a:cs typeface="Times New Roman" pitchFamily="18" charset="0"/>
              </a:rPr>
              <a:t>Тотал</a:t>
            </a:r>
            <a:r>
              <a:rPr lang="ru-RU" sz="1800" b="1" u="sng" spc="-11" dirty="0">
                <a:latin typeface="Times New Roman" pitchFamily="18" charset="0"/>
                <a:cs typeface="Times New Roman" pitchFamily="18" charset="0"/>
              </a:rPr>
              <a:t> Терминал»</a:t>
            </a:r>
          </a:p>
        </p:txBody>
      </p:sp>
      <p:sp>
        <p:nvSpPr>
          <p:cNvPr id="3" name="object 3"/>
          <p:cNvSpPr/>
          <p:nvPr/>
        </p:nvSpPr>
        <p:spPr>
          <a:xfrm>
            <a:off x="5535330" y="3209127"/>
            <a:ext cx="4597716" cy="30003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29860" y="637359"/>
            <a:ext cx="4659650" cy="30003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74602" y="3780631"/>
            <a:ext cx="4786346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487" marR="5795" indent="-595411">
              <a:defRPr/>
            </a:pPr>
            <a:r>
              <a:rPr lang="ru-RU" sz="1800" b="1" u="sng" spc="-11" dirty="0">
                <a:latin typeface="Times New Roman" pitchFamily="18" charset="0"/>
                <a:cs typeface="Times New Roman" pitchFamily="18" charset="0"/>
              </a:rPr>
              <a:t>Торгово-офисный комплекс ПСП </a:t>
            </a:r>
          </a:p>
          <a:p>
            <a:pPr marL="14487" marR="5795" indent="-595411">
              <a:defRPr/>
            </a:pPr>
            <a:r>
              <a:rPr lang="ru-RU" sz="1800" b="1" u="sng" spc="-11" dirty="0" err="1">
                <a:latin typeface="Times New Roman" pitchFamily="18" charset="0"/>
                <a:cs typeface="Times New Roman" pitchFamily="18" charset="0"/>
              </a:rPr>
              <a:t>Волгодонский</a:t>
            </a:r>
            <a:r>
              <a:rPr lang="ru-RU" sz="1800" b="1" u="sng" spc="-11" dirty="0">
                <a:latin typeface="Times New Roman" pitchFamily="18" charset="0"/>
                <a:cs typeface="Times New Roman" pitchFamily="18" charset="0"/>
              </a:rPr>
              <a:t> пр. 1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74602" y="4495011"/>
            <a:ext cx="5072098" cy="2575232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pPr marL="0" marR="5795" lvl="1" indent="-321609">
              <a:spcBef>
                <a:spcPts val="1152"/>
              </a:spcBef>
              <a:buFont typeface="Corbel" pitchFamily="34" charset="0"/>
              <a:buChar char="–"/>
              <a:tabLst>
                <a:tab pos="336096" algn="l"/>
              </a:tabLst>
            </a:pPr>
            <a:r>
              <a:rPr lang="ru-RU" sz="1600" spc="-6" dirty="0">
                <a:solidFill>
                  <a:prstClr val="black"/>
                </a:solidFill>
                <a:latin typeface="Times New Roman"/>
                <a:cs typeface="Times New Roman"/>
              </a:rPr>
              <a:t>    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Разработан и согласован проект по системам  вентиляции, кондиционирования, 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дымоудаления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marR="5795" lvl="1" indent="-321609">
              <a:buFont typeface="Corbel" pitchFamily="34" charset="0"/>
              <a:buChar char="–"/>
              <a:tabLst>
                <a:tab pos="336096" algn="l"/>
              </a:tabLst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  Смонтированы системы вентиляции  (канальное оборудование с рекуперацией, 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крышные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вентиляторы);</a:t>
            </a:r>
          </a:p>
          <a:p>
            <a:pPr marL="0" marR="5795" lvl="1" indent="-321609">
              <a:buFont typeface="Corbel" pitchFamily="34" charset="0"/>
              <a:buChar char="–"/>
              <a:tabLst>
                <a:tab pos="336096" algn="l"/>
              </a:tabLst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  Смонтирована система кондиционирования  воздуха;</a:t>
            </a:r>
          </a:p>
          <a:p>
            <a:pPr marL="0" marR="5795" lvl="1" indent="-321609">
              <a:buFont typeface="Corbel" pitchFamily="34" charset="0"/>
              <a:buChar char="–"/>
              <a:tabLst>
                <a:tab pos="336096" algn="l"/>
              </a:tabLst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  Установлены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крышные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вентиляторы систем 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дымоудаления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marR="5795" lvl="1" indent="-321609">
              <a:lnSpc>
                <a:spcPts val="1916"/>
              </a:lnSpc>
              <a:spcBef>
                <a:spcPts val="51"/>
              </a:spcBef>
              <a:buFont typeface="Corbel" pitchFamily="34" charset="0"/>
              <a:buChar char="–"/>
              <a:tabLst>
                <a:tab pos="336096" algn="l"/>
              </a:tabLst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  Разработана и смонтирована современная  система автоматики управления.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489576" y="1780367"/>
            <a:ext cx="4786346" cy="597767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pPr marL="0" marR="5795" lvl="1" indent="-321609">
              <a:buFont typeface="Corbel" pitchFamily="34" charset="0"/>
              <a:buChar char="–"/>
              <a:tabLst>
                <a:tab pos="336096" algn="l"/>
              </a:tabLst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Системы кондиционирования, вентиляции  и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дымоудаления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132650" y="65855"/>
            <a:ext cx="3071834" cy="1071570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03164" y="7066779"/>
            <a:ext cx="3571900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http://musson-ltd.ru/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74602" y="208731"/>
            <a:ext cx="8732838" cy="404812"/>
          </a:xfrm>
          <a:prstGeom prst="rect">
            <a:avLst/>
          </a:prstGeom>
        </p:spPr>
        <p:txBody>
          <a:bodyPr vert="horz" lIns="99569" tIns="49785" rIns="99569" bIns="49785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small" spc="-5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ПРОЕКТЫ</a:t>
            </a:r>
          </a:p>
        </p:txBody>
      </p:sp>
    </p:spTree>
  </p:cSld>
  <p:clrMapOvr>
    <a:masterClrMapping/>
  </p:clrMapOvr>
  <p:transition>
    <p:split orient="vert" dir="in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1494" y="923111"/>
            <a:ext cx="4443702" cy="32765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46040" y="4780763"/>
            <a:ext cx="5000660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487" marR="5795" indent="-595411">
              <a:defRPr/>
            </a:pPr>
            <a:r>
              <a:rPr lang="ru-RU" sz="1800" b="1" u="sng" spc="-11" dirty="0">
                <a:latin typeface="Times New Roman" pitchFamily="18" charset="0"/>
                <a:cs typeface="Times New Roman" pitchFamily="18" charset="0"/>
              </a:rPr>
              <a:t>Клиника №2 ФГУЗ «Всероссийский центр  экстренной и радиационной медицины  имени Никифорова» (МЧС )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74602" y="6209523"/>
            <a:ext cx="4714908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5795" lvl="1" indent="-321609">
              <a:buFont typeface="Corbel" pitchFamily="34" charset="0"/>
              <a:buChar char="–"/>
              <a:tabLst>
                <a:tab pos="336096" algn="l"/>
              </a:tabLst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  Системы вентиляции и кондиционирования.</a:t>
            </a:r>
          </a:p>
        </p:txBody>
      </p:sp>
      <p:sp>
        <p:nvSpPr>
          <p:cNvPr id="6" name="object 6"/>
          <p:cNvSpPr/>
          <p:nvPr/>
        </p:nvSpPr>
        <p:spPr>
          <a:xfrm>
            <a:off x="5418138" y="2994813"/>
            <a:ext cx="4786346" cy="31432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489577" y="1280301"/>
            <a:ext cx="4714907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487" marR="5795" indent="-595411">
              <a:defRPr/>
            </a:pPr>
            <a:r>
              <a:rPr lang="ru-RU" sz="1800" b="1" u="sng" spc="-11" dirty="0">
                <a:latin typeface="Times New Roman" pitchFamily="18" charset="0"/>
                <a:cs typeface="Times New Roman" pitchFamily="18" charset="0"/>
              </a:rPr>
              <a:t>НУЗ «Дорожная клиническая больница» ОАО «РЖД»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489576" y="2137557"/>
            <a:ext cx="4722918" cy="649063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pPr marL="0" marR="5795" lvl="1" indent="-321609">
              <a:buFont typeface="Corbel" pitchFamily="34" charset="0"/>
              <a:buChar char="–"/>
              <a:tabLst>
                <a:tab pos="336096" algn="l"/>
              </a:tabLst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Системы вентиляции и кондиционирования;</a:t>
            </a:r>
          </a:p>
          <a:p>
            <a:pPr marL="0" marR="5795" lvl="1" indent="-321609">
              <a:spcBef>
                <a:spcPts val="399"/>
              </a:spcBef>
              <a:buFont typeface="Corbel" pitchFamily="34" charset="0"/>
              <a:buChar char="–"/>
              <a:tabLst>
                <a:tab pos="336096" algn="l"/>
              </a:tabLst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Сервисное обслуживание.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132650" y="65855"/>
            <a:ext cx="3071834" cy="1071570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03164" y="7066779"/>
            <a:ext cx="3571900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http://musson-ltd.ru/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74602" y="208731"/>
            <a:ext cx="8732838" cy="404812"/>
          </a:xfrm>
          <a:prstGeom prst="rect">
            <a:avLst/>
          </a:prstGeom>
        </p:spPr>
        <p:txBody>
          <a:bodyPr vert="horz" lIns="99569" tIns="49785" rIns="99569" bIns="49785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small" spc="-5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ПРОЕКТЫ</a:t>
            </a:r>
          </a:p>
        </p:txBody>
      </p:sp>
    </p:spTree>
  </p:cSld>
  <p:clrMapOvr>
    <a:masterClrMapping/>
  </p:clrMapOvr>
  <p:transition>
    <p:split orient="vert" dir="in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6040" y="851673"/>
            <a:ext cx="4714908" cy="2857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487" marR="5795" indent="-595411">
              <a:defRPr/>
            </a:pPr>
            <a:r>
              <a:rPr lang="ru-RU" sz="1800" b="1" u="sng" spc="-11" dirty="0">
                <a:latin typeface="Times New Roman" pitchFamily="18" charset="0"/>
                <a:cs typeface="Times New Roman" pitchFamily="18" charset="0"/>
              </a:rPr>
              <a:t>ТЦ «Сытный»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46040" y="1351739"/>
            <a:ext cx="4722918" cy="14773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5795" lvl="1" indent="-321609">
              <a:buFont typeface="Corbel" pitchFamily="34" charset="0"/>
              <a:buChar char="–"/>
              <a:tabLst>
                <a:tab pos="336096" algn="l"/>
              </a:tabLst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Произведена доработка проекта;</a:t>
            </a:r>
          </a:p>
          <a:p>
            <a:pPr marL="0" marR="5795" lvl="1" indent="-321609">
              <a:buFont typeface="Corbel" pitchFamily="34" charset="0"/>
              <a:buChar char="–"/>
              <a:tabLst>
                <a:tab pos="336096" algn="l"/>
              </a:tabLst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Установлена система вентиляции фирмы «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Korf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» (Германия – Россия);</a:t>
            </a:r>
          </a:p>
          <a:p>
            <a:pPr marL="0" marR="5795" lvl="1" indent="-321609">
              <a:buFont typeface="Corbel" pitchFamily="34" charset="0"/>
              <a:buChar char="–"/>
              <a:tabLst>
                <a:tab pos="336096" algn="l"/>
              </a:tabLst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Установлена встроенная централизованная  система кондиционирования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Daikin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(с фасада  здания убраны все наружные блоки) .</a:t>
            </a:r>
          </a:p>
        </p:txBody>
      </p:sp>
      <p:sp>
        <p:nvSpPr>
          <p:cNvPr id="5" name="object 5"/>
          <p:cNvSpPr/>
          <p:nvPr/>
        </p:nvSpPr>
        <p:spPr>
          <a:xfrm>
            <a:off x="346040" y="3066251"/>
            <a:ext cx="4786346" cy="3571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561014" y="1137425"/>
            <a:ext cx="4572032" cy="30003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561014" y="4495011"/>
            <a:ext cx="4500593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487" marR="5795" indent="-595411">
              <a:defRPr/>
            </a:pPr>
            <a:r>
              <a:rPr lang="ru-RU" sz="1800" b="1" u="sng" spc="-11" dirty="0">
                <a:latin typeface="Times New Roman" pitchFamily="18" charset="0"/>
                <a:cs typeface="Times New Roman" pitchFamily="18" charset="0"/>
              </a:rPr>
              <a:t>«Зимний стадион»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561014" y="5209391"/>
            <a:ext cx="4572032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5795" lvl="1" indent="-321609">
              <a:buFont typeface="Corbel" pitchFamily="34" charset="0"/>
              <a:buChar char="–"/>
              <a:tabLst>
                <a:tab pos="336096" algn="l"/>
              </a:tabLst>
            </a:pPr>
            <a:r>
              <a:rPr lang="ru-RU" sz="1600" spc="-6" dirty="0">
                <a:latin typeface="Times New Roman"/>
                <a:cs typeface="Times New Roman"/>
              </a:rPr>
              <a:t>   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Поставка, монтаж и пуско-наладка  систем вентиляции и  кондиционирования.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132650" y="65855"/>
            <a:ext cx="3071834" cy="1071570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03164" y="7066779"/>
            <a:ext cx="3571900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http://musson-ltd.ru/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74602" y="208731"/>
            <a:ext cx="8732838" cy="404812"/>
          </a:xfrm>
          <a:prstGeom prst="rect">
            <a:avLst/>
          </a:prstGeom>
        </p:spPr>
        <p:txBody>
          <a:bodyPr vert="horz" lIns="99569" tIns="49785" rIns="99569" bIns="49785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small" spc="-5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ПРОЕКТЫ</a:t>
            </a:r>
          </a:p>
        </p:txBody>
      </p:sp>
    </p:spTree>
  </p:cSld>
  <p:clrMapOvr>
    <a:masterClrMapping/>
  </p:clrMapOvr>
  <p:transition>
    <p:split orient="vert" dir="in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60281" y="2637623"/>
            <a:ext cx="4644203" cy="35817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46040" y="708797"/>
            <a:ext cx="4786346" cy="34290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46040" y="4495011"/>
            <a:ext cx="4901142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487" marR="5795" indent="-595411">
              <a:defRPr/>
            </a:pPr>
            <a:r>
              <a:rPr lang="ru-RU" sz="1800" b="1" u="sng" spc="-11" dirty="0">
                <a:latin typeface="Times New Roman" pitchFamily="18" charset="0"/>
                <a:cs typeface="Times New Roman" pitchFamily="18" charset="0"/>
              </a:rPr>
              <a:t>Парфюмерный бутик «</a:t>
            </a:r>
            <a:r>
              <a:rPr lang="ru-RU" sz="1800" b="1" u="sng" spc="-11" dirty="0" err="1">
                <a:latin typeface="Times New Roman" pitchFamily="18" charset="0"/>
                <a:cs typeface="Times New Roman" pitchFamily="18" charset="0"/>
              </a:rPr>
              <a:t>Брокаръ</a:t>
            </a:r>
            <a:r>
              <a:rPr lang="ru-RU" sz="1800" b="1" u="sng" spc="-11" dirty="0">
                <a:latin typeface="Times New Roman" pitchFamily="18" charset="0"/>
                <a:cs typeface="Times New Roman" pitchFamily="18" charset="0"/>
              </a:rPr>
              <a:t>»  </a:t>
            </a:r>
          </a:p>
          <a:p>
            <a:pPr marL="14487" marR="5795" indent="-595411">
              <a:defRPr/>
            </a:pPr>
            <a:r>
              <a:rPr lang="ru-RU" sz="1800" b="1" u="sng" spc="-11" dirty="0">
                <a:latin typeface="Times New Roman" pitchFamily="18" charset="0"/>
                <a:cs typeface="Times New Roman" pitchFamily="18" charset="0"/>
              </a:rPr>
              <a:t>Невский-19 (Л' этуаль)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489576" y="1351739"/>
            <a:ext cx="4786346" cy="2857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487" marR="5795" indent="-595411">
              <a:defRPr/>
            </a:pPr>
            <a:r>
              <a:rPr lang="ru-RU" sz="1800" b="1" u="sng" spc="-11" dirty="0">
                <a:latin typeface="Times New Roman" pitchFamily="18" charset="0"/>
                <a:cs typeface="Times New Roman" pitchFamily="18" charset="0"/>
              </a:rPr>
              <a:t>Спортивный комплекс «Волна»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5489576" y="2208995"/>
            <a:ext cx="4633807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5795" lvl="1" indent="-321609">
              <a:buFont typeface="Corbel" pitchFamily="34" charset="0"/>
              <a:buChar char="–"/>
              <a:tabLst>
                <a:tab pos="336096" algn="l"/>
              </a:tabLst>
            </a:pPr>
            <a:r>
              <a:rPr lang="ru-RU" sz="1600" spc="-6" dirty="0">
                <a:latin typeface="Times New Roman"/>
                <a:cs typeface="Times New Roman"/>
              </a:rPr>
              <a:t>    Системы вентиляции и кондиционирования.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74602" y="5352267"/>
            <a:ext cx="4857784" cy="1387727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pPr marL="0" marR="5795" lvl="1" indent="-321609">
              <a:buFont typeface="Corbel" pitchFamily="34" charset="0"/>
              <a:buChar char="–"/>
              <a:tabLst>
                <a:tab pos="336096" algn="l"/>
              </a:tabLst>
            </a:pPr>
            <a:r>
              <a:rPr lang="ru-RU" sz="1600" spc="-6" dirty="0">
                <a:latin typeface="Times New Roman"/>
                <a:cs typeface="Times New Roman"/>
              </a:rPr>
              <a:t>Произведена переработка проектной  документации, внесены исправления;</a:t>
            </a:r>
          </a:p>
          <a:p>
            <a:pPr marL="0" marR="5795" lvl="1" indent="-321609">
              <a:spcBef>
                <a:spcPts val="388"/>
              </a:spcBef>
              <a:buFont typeface="Corbel" pitchFamily="34" charset="0"/>
              <a:buChar char="–"/>
              <a:tabLst>
                <a:tab pos="336096" algn="l"/>
              </a:tabLst>
            </a:pPr>
            <a:r>
              <a:rPr lang="ru-RU" sz="1600" spc="-6" dirty="0">
                <a:latin typeface="Times New Roman"/>
                <a:cs typeface="Times New Roman"/>
              </a:rPr>
              <a:t>Исправлена система вентиляции и  кондиционирования, а также установлены  дополнительные системы.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132650" y="65855"/>
            <a:ext cx="3071834" cy="1071570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03164" y="7066779"/>
            <a:ext cx="3571900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http://musson-ltd.ru/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74602" y="208731"/>
            <a:ext cx="8732838" cy="404812"/>
          </a:xfrm>
          <a:prstGeom prst="rect">
            <a:avLst/>
          </a:prstGeom>
        </p:spPr>
        <p:txBody>
          <a:bodyPr vert="horz" lIns="99569" tIns="49785" rIns="99569" bIns="49785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small" spc="-5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ПРОЕКТЫ</a:t>
            </a:r>
          </a:p>
        </p:txBody>
      </p:sp>
    </p:spTree>
  </p:cSld>
  <p:clrMapOvr>
    <a:masterClrMapping/>
  </p:clrMapOvr>
  <p:transition>
    <p:split orient="vert" dir="in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5254326" y="1423177"/>
            <a:ext cx="4950158" cy="1214446"/>
          </a:xfrm>
        </p:spPr>
        <p:txBody>
          <a:bodyPr>
            <a:normAutofit/>
          </a:bodyPr>
          <a:lstStyle/>
          <a:p>
            <a:pPr marL="0" marR="5795" lvl="1" indent="-321609" defTabSz="995690">
              <a:buClrTx/>
              <a:buFont typeface="Corbel" pitchFamily="34" charset="0"/>
              <a:buChar char="–"/>
              <a:tabLst>
                <a:tab pos="336096" algn="l"/>
              </a:tabLst>
            </a:pPr>
            <a:r>
              <a:rPr lang="ru-RU" sz="1600" spc="-6" dirty="0">
                <a:latin typeface="Times New Roman"/>
                <a:cs typeface="Times New Roman"/>
              </a:rPr>
              <a:t>  В рамках этого проекта выполнено строительство каркасных гостевых домов различной площади и этажности, бильярдной, уникального ресторана, различных подсобных строений.</a:t>
            </a:r>
          </a:p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16" b="27034"/>
          <a:stretch/>
        </p:blipFill>
        <p:spPr>
          <a:xfrm>
            <a:off x="361157" y="1137425"/>
            <a:ext cx="4699791" cy="278608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7132650" y="65855"/>
            <a:ext cx="3071834" cy="107157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03164" y="7066779"/>
            <a:ext cx="3571900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http://musson-ltd.ru/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274602" y="208731"/>
            <a:ext cx="8732838" cy="404812"/>
          </a:xfrm>
          <a:prstGeom prst="rect">
            <a:avLst/>
          </a:prstGeom>
        </p:spPr>
        <p:txBody>
          <a:bodyPr vert="horz" lIns="99569" tIns="49785" rIns="99569" bIns="49785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small" spc="-5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ПРОЕКТЫ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40" y="4154523"/>
            <a:ext cx="4677608" cy="291225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914" y="3148961"/>
            <a:ext cx="4754694" cy="306056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274602" y="637359"/>
            <a:ext cx="25003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87" marR="5795" indent="-595411">
              <a:defRPr/>
            </a:pPr>
            <a:r>
              <a:rPr lang="ru-RU" sz="1800" b="1" u="sng" spc="-11" dirty="0">
                <a:latin typeface="Times New Roman" pitchFamily="18" charset="0"/>
                <a:cs typeface="Times New Roman" pitchFamily="18" charset="0"/>
              </a:rPr>
              <a:t>База отдыха «Сосны»</a:t>
            </a:r>
          </a:p>
        </p:txBody>
      </p:sp>
    </p:spTree>
    <p:extLst>
      <p:ext uri="{BB962C8B-B14F-4D97-AF65-F5344CB8AC3E}">
        <p14:creationId xmlns:p14="http://schemas.microsoft.com/office/powerpoint/2010/main" val="40253167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71"/>
          <a:stretch/>
        </p:blipFill>
        <p:spPr>
          <a:xfrm>
            <a:off x="488916" y="1280301"/>
            <a:ext cx="2500330" cy="32303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8" b="8889"/>
          <a:stretch/>
        </p:blipFill>
        <p:spPr>
          <a:xfrm>
            <a:off x="3923319" y="1351739"/>
            <a:ext cx="2494951" cy="32147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7" b="8000"/>
          <a:stretch/>
        </p:blipFill>
        <p:spPr>
          <a:xfrm>
            <a:off x="7489840" y="1280301"/>
            <a:ext cx="2439103" cy="32147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3"/>
          <a:stretch/>
        </p:blipFill>
        <p:spPr>
          <a:xfrm>
            <a:off x="2274866" y="4852201"/>
            <a:ext cx="6151678" cy="235187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74602" y="611096"/>
            <a:ext cx="6215106" cy="597767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pPr marL="0" marR="5795" lvl="1" indent="-321609">
              <a:buFont typeface="Corbel" pitchFamily="34" charset="0"/>
              <a:buChar char="–"/>
              <a:tabLst>
                <a:tab pos="336096" algn="l"/>
              </a:tabLst>
            </a:pPr>
            <a:r>
              <a:rPr lang="ru-RU" sz="1600" spc="-6" dirty="0">
                <a:solidFill>
                  <a:prstClr val="black"/>
                </a:solidFill>
                <a:latin typeface="Times New Roman"/>
                <a:cs typeface="Times New Roman"/>
              </a:rPr>
              <a:t>Полная отделка помещений нового здания управляющего офиса ООО «</a:t>
            </a:r>
            <a:r>
              <a:rPr lang="ru-RU" sz="1600" spc="-6" dirty="0" err="1">
                <a:solidFill>
                  <a:prstClr val="black"/>
                </a:solidFill>
                <a:latin typeface="Times New Roman"/>
                <a:cs typeface="Times New Roman"/>
              </a:rPr>
              <a:t>Газпром-Трансгаз</a:t>
            </a:r>
            <a:r>
              <a:rPr lang="ru-RU" sz="1600" spc="-6" dirty="0">
                <a:solidFill>
                  <a:prstClr val="black"/>
                </a:solidFill>
                <a:latin typeface="Times New Roman"/>
                <a:cs typeface="Times New Roman"/>
              </a:rPr>
              <a:t> Санкт-Петербург».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132650" y="65855"/>
            <a:ext cx="3071834" cy="1071570"/>
          </a:xfrm>
          <a:prstGeom prst="rect">
            <a:avLst/>
          </a:prstGeom>
          <a:blipFill dpi="0" rotWithShape="1">
            <a:blip r:embed="rId6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03164" y="7066779"/>
            <a:ext cx="3571900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http://musson-ltd.ru/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74602" y="208731"/>
            <a:ext cx="8732838" cy="404812"/>
          </a:xfrm>
          <a:prstGeom prst="rect">
            <a:avLst/>
          </a:prstGeom>
        </p:spPr>
        <p:txBody>
          <a:bodyPr vert="horz" lIns="99569" tIns="49785" rIns="99569" bIns="49785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small" spc="-5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ПРОЕКТЫ</a:t>
            </a:r>
          </a:p>
        </p:txBody>
      </p:sp>
    </p:spTree>
    <p:extLst>
      <p:ext uri="{BB962C8B-B14F-4D97-AF65-F5344CB8AC3E}">
        <p14:creationId xmlns:p14="http://schemas.microsoft.com/office/powerpoint/2010/main" val="5857870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5"/>
          <p:cNvSpPr txBox="1"/>
          <p:nvPr/>
        </p:nvSpPr>
        <p:spPr>
          <a:xfrm>
            <a:off x="5418138" y="1351739"/>
            <a:ext cx="4143404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487" marR="5795" indent="-595411">
              <a:defRPr/>
            </a:pPr>
            <a:r>
              <a:rPr lang="ru-RU" sz="1800" spc="-11" dirty="0">
                <a:latin typeface="Times New Roman" pitchFamily="18" charset="0"/>
                <a:cs typeface="Times New Roman" pitchFamily="18" charset="0"/>
              </a:rPr>
              <a:t>ДОПУСК СРО-ПРОЕКТИРОВАНИЕ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30" y="994549"/>
            <a:ext cx="3929090" cy="51086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700" y="1780367"/>
            <a:ext cx="3901010" cy="515872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132650" y="65855"/>
            <a:ext cx="3071834" cy="1071570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3164" y="7066779"/>
            <a:ext cx="3571900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http://musson-ltd.ru/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74602" y="208731"/>
            <a:ext cx="8732838" cy="404812"/>
          </a:xfrm>
          <a:prstGeom prst="rect">
            <a:avLst/>
          </a:prstGeom>
        </p:spPr>
        <p:txBody>
          <a:bodyPr vert="horz" lIns="99569" tIns="49785" rIns="99569" bIns="49785" anchor="b">
            <a:normAutofit/>
          </a:bodyPr>
          <a:lstStyle/>
          <a:p>
            <a:pPr defTabSz="914400">
              <a:spcBef>
                <a:spcPct val="0"/>
              </a:spcBef>
              <a:defRPr/>
            </a:pPr>
            <a:r>
              <a:rPr lang="ru-RU" b="1" cap="small" spc="-5" dirty="0">
                <a:latin typeface="Times New Roman" pitchFamily="18" charset="0"/>
                <a:ea typeface="+mj-ea"/>
                <a:cs typeface="Times New Roman" pitchFamily="18" charset="0"/>
              </a:rPr>
              <a:t>ДОПУСКИ И ЛИЦЕНЗИИ</a:t>
            </a:r>
            <a:endParaRPr kumimoji="0" lang="ru-RU" sz="2000" b="1" i="0" u="none" strike="noStrike" kern="1200" cap="small" spc="-5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46106" y="637359"/>
            <a:ext cx="3714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87" marR="5795" indent="-595411">
              <a:defRPr/>
            </a:pPr>
            <a:r>
              <a:rPr lang="ru-RU" sz="1800" spc="-11" dirty="0">
                <a:latin typeface="Times New Roman" pitchFamily="18" charset="0"/>
                <a:cs typeface="Times New Roman" pitchFamily="18" charset="0"/>
              </a:rPr>
              <a:t>ДОПУСК СРО-МОНТАЖ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417742" y="3780631"/>
            <a:ext cx="5857916" cy="392909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split orient="vert" dir="in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356445" y="780235"/>
            <a:ext cx="3775809" cy="5078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47807"/>
            <a:r>
              <a:rPr sz="3300" b="1" spc="-6" dirty="0">
                <a:latin typeface="Times New Roman" pitchFamily="18" charset="0"/>
                <a:cs typeface="Times New Roman" pitchFamily="18" charset="0"/>
              </a:rPr>
              <a:t>ООО</a:t>
            </a:r>
            <a:r>
              <a:rPr sz="3300" b="1" spc="-10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300" b="1" spc="-6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sz="3300" b="1" spc="-6">
                <a:latin typeface="Times New Roman" pitchFamily="18" charset="0"/>
                <a:cs typeface="Times New Roman" pitchFamily="18" charset="0"/>
              </a:rPr>
              <a:t>Муссон»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132650" y="65855"/>
            <a:ext cx="3071834" cy="107157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60420" y="6280961"/>
            <a:ext cx="3571900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5795" lvl="1" indent="-321609">
              <a:tabLst>
                <a:tab pos="336096" algn="l"/>
              </a:tabLst>
            </a:pPr>
            <a:r>
              <a:rPr lang="en-US" sz="1800" spc="-6" dirty="0">
                <a:solidFill>
                  <a:srgbClr val="0070C0"/>
                </a:solidFill>
                <a:latin typeface="Times New Roman"/>
                <a:cs typeface="Times New Roman"/>
                <a:hlinkClick r:id="rId3"/>
              </a:rPr>
              <a:t>http://musson-ltd.ru/</a:t>
            </a:r>
            <a:r>
              <a:rPr lang="ru-RU" sz="1800" spc="-6" dirty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74602" y="208731"/>
            <a:ext cx="8732838" cy="404812"/>
          </a:xfrm>
          <a:prstGeom prst="rect">
            <a:avLst/>
          </a:prstGeom>
        </p:spPr>
        <p:txBody>
          <a:bodyPr vert="horz" lIns="99569" tIns="49785" rIns="99569" bIns="49785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small" spc="-5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КОНТАКТЫ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988982" y="1566053"/>
            <a:ext cx="3357586" cy="4475752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pPr marL="0" marR="5795" lvl="1" indent="-321609">
              <a:tabLst>
                <a:tab pos="336096" algn="l"/>
              </a:tabLst>
            </a:pPr>
            <a:r>
              <a:rPr lang="ru-RU" sz="1800" spc="-6" dirty="0">
                <a:solidFill>
                  <a:prstClr val="black"/>
                </a:solidFill>
                <a:latin typeface="Times New Roman"/>
                <a:cs typeface="Times New Roman"/>
              </a:rPr>
              <a:t>195279 г. Санкт-Петербург, </a:t>
            </a:r>
          </a:p>
          <a:p>
            <a:pPr marL="0" marR="5795" lvl="1" indent="-321609">
              <a:tabLst>
                <a:tab pos="336096" algn="l"/>
              </a:tabLst>
            </a:pPr>
            <a:r>
              <a:rPr lang="ru-RU" sz="1800" spc="-6" dirty="0">
                <a:solidFill>
                  <a:prstClr val="black"/>
                </a:solidFill>
                <a:latin typeface="Times New Roman"/>
                <a:cs typeface="Times New Roman"/>
              </a:rPr>
              <a:t>пр. Энтузиастов 20, корп. 4, </a:t>
            </a:r>
            <a:r>
              <a:rPr lang="ru-RU" sz="1800" spc="-6" dirty="0" err="1">
                <a:solidFill>
                  <a:prstClr val="black"/>
                </a:solidFill>
                <a:latin typeface="Times New Roman"/>
                <a:cs typeface="Times New Roman"/>
              </a:rPr>
              <a:t>пом</a:t>
            </a:r>
            <a:r>
              <a:rPr lang="ru-RU" sz="1800" spc="-6" dirty="0">
                <a:solidFill>
                  <a:prstClr val="black"/>
                </a:solidFill>
                <a:latin typeface="Times New Roman"/>
                <a:cs typeface="Times New Roman"/>
              </a:rPr>
              <a:t>. 8-Н</a:t>
            </a:r>
          </a:p>
          <a:p>
            <a:pPr marL="0" marR="5795" lvl="1" indent="-321609">
              <a:tabLst>
                <a:tab pos="336096" algn="l"/>
              </a:tabLst>
            </a:pPr>
            <a:endParaRPr lang="ru-RU" sz="1800" spc="-6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0" marR="5795" lvl="1" indent="-321609">
              <a:tabLst>
                <a:tab pos="336096" algn="l"/>
              </a:tabLst>
            </a:pPr>
            <a:r>
              <a:rPr lang="ru-RU" sz="1600" spc="-6" dirty="0">
                <a:solidFill>
                  <a:prstClr val="black"/>
                </a:solidFill>
                <a:latin typeface="Times New Roman"/>
                <a:cs typeface="Times New Roman"/>
              </a:rPr>
              <a:t>Телефон/Факс (с 9 до 18 часов): </a:t>
            </a:r>
          </a:p>
          <a:p>
            <a:pPr marL="0" marR="5795" lvl="1" indent="-321609">
              <a:tabLst>
                <a:tab pos="336096" algn="l"/>
              </a:tabLst>
            </a:pPr>
            <a:r>
              <a:rPr lang="ru-RU" sz="1600" spc="-6" dirty="0">
                <a:solidFill>
                  <a:prstClr val="black"/>
                </a:solidFill>
                <a:latin typeface="Times New Roman"/>
                <a:cs typeface="Times New Roman"/>
              </a:rPr>
              <a:t>+7 (812) 605-45-44</a:t>
            </a:r>
            <a:br>
              <a:rPr lang="ru-RU" sz="1600" spc="-6" dirty="0">
                <a:solidFill>
                  <a:prstClr val="black"/>
                </a:solidFill>
                <a:latin typeface="Times New Roman"/>
                <a:cs typeface="Times New Roman"/>
              </a:rPr>
            </a:br>
            <a:r>
              <a:rPr lang="ru-RU" sz="1600" spc="-6" dirty="0">
                <a:solidFill>
                  <a:prstClr val="black"/>
                </a:solidFill>
                <a:latin typeface="Times New Roman"/>
                <a:cs typeface="Times New Roman"/>
              </a:rPr>
              <a:t>+7 (812) 605-45-45</a:t>
            </a:r>
            <a:br>
              <a:rPr lang="ru-RU" sz="1600" spc="-6" dirty="0">
                <a:solidFill>
                  <a:prstClr val="black"/>
                </a:solidFill>
                <a:latin typeface="Times New Roman"/>
                <a:cs typeface="Times New Roman"/>
              </a:rPr>
            </a:br>
            <a:r>
              <a:rPr lang="ru-RU" sz="1600" spc="-6" dirty="0">
                <a:solidFill>
                  <a:prstClr val="black"/>
                </a:solidFill>
                <a:latin typeface="Times New Roman"/>
                <a:cs typeface="Times New Roman"/>
              </a:rPr>
              <a:t>+7 (812) 605-45-46</a:t>
            </a:r>
            <a:br>
              <a:rPr lang="ru-RU" sz="1600" spc="-6" dirty="0">
                <a:solidFill>
                  <a:prstClr val="black"/>
                </a:solidFill>
                <a:latin typeface="Times New Roman"/>
                <a:cs typeface="Times New Roman"/>
              </a:rPr>
            </a:br>
            <a:r>
              <a:rPr lang="ru-RU" sz="1600" spc="-6" dirty="0">
                <a:solidFill>
                  <a:prstClr val="black"/>
                </a:solidFill>
                <a:latin typeface="Times New Roman"/>
                <a:cs typeface="Times New Roman"/>
              </a:rPr>
              <a:t>+7 (921) 557-02-57 </a:t>
            </a:r>
          </a:p>
          <a:p>
            <a:pPr marL="0" marR="5795" lvl="1" indent="-321609">
              <a:tabLst>
                <a:tab pos="336096" algn="l"/>
              </a:tabLst>
            </a:pPr>
            <a:endParaRPr lang="ru-RU" sz="1600" spc="-6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0" marR="5795" lvl="1" indent="-321609">
              <a:tabLst>
                <a:tab pos="336096" algn="l"/>
              </a:tabLst>
            </a:pPr>
            <a:r>
              <a:rPr lang="ru-RU" sz="1600" spc="-6" dirty="0">
                <a:solidFill>
                  <a:prstClr val="black"/>
                </a:solidFill>
                <a:latin typeface="Times New Roman"/>
                <a:cs typeface="Times New Roman"/>
              </a:rPr>
              <a:t>Консультант  (с 9 до 23 часов): </a:t>
            </a:r>
          </a:p>
          <a:p>
            <a:pPr marL="0" marR="5795" lvl="1" indent="-321609">
              <a:tabLst>
                <a:tab pos="336096" algn="l"/>
              </a:tabLst>
            </a:pPr>
            <a:r>
              <a:rPr lang="ru-RU" sz="1600" spc="-6" dirty="0">
                <a:solidFill>
                  <a:prstClr val="black"/>
                </a:solidFill>
                <a:latin typeface="Times New Roman"/>
                <a:cs typeface="Times New Roman"/>
              </a:rPr>
              <a:t>8 (931) 307-45-45 </a:t>
            </a:r>
          </a:p>
          <a:p>
            <a:pPr marL="0" marR="5795" lvl="1" indent="-321609">
              <a:tabLst>
                <a:tab pos="336096" algn="l"/>
              </a:tabLst>
            </a:pPr>
            <a:endParaRPr lang="ru-RU" sz="1600" spc="-6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0" marR="5795" lvl="1" indent="-321609">
              <a:tabLst>
                <a:tab pos="336096" algn="l"/>
              </a:tabLst>
            </a:pPr>
            <a:r>
              <a:rPr lang="ru-RU" sz="1600" spc="-6" dirty="0">
                <a:solidFill>
                  <a:prstClr val="black"/>
                </a:solidFill>
                <a:latin typeface="Times New Roman"/>
                <a:cs typeface="Times New Roman"/>
              </a:rPr>
              <a:t>Сервисная служба  (с 9 до 23 часов): </a:t>
            </a:r>
          </a:p>
          <a:p>
            <a:pPr marL="0" marR="5795" lvl="1" indent="-321609">
              <a:tabLst>
                <a:tab pos="336096" algn="l"/>
              </a:tabLst>
            </a:pPr>
            <a:r>
              <a:rPr lang="ru-RU" sz="1600" spc="-6" dirty="0">
                <a:solidFill>
                  <a:prstClr val="black"/>
                </a:solidFill>
                <a:latin typeface="Times New Roman"/>
                <a:cs typeface="Times New Roman"/>
              </a:rPr>
              <a:t>+7 (921) 583-84-82</a:t>
            </a:r>
          </a:p>
          <a:p>
            <a:pPr marL="0" marR="5795" lvl="1" indent="-321609">
              <a:tabLst>
                <a:tab pos="336096" algn="l"/>
              </a:tabLst>
            </a:pPr>
            <a:endParaRPr lang="ru-RU" sz="1800" spc="-6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0" marR="5795" lvl="1" indent="-321609">
              <a:tabLst>
                <a:tab pos="336096" algn="l"/>
              </a:tabLst>
            </a:pPr>
            <a:r>
              <a:rPr lang="ru-RU" sz="1800" spc="-6" dirty="0" err="1">
                <a:solidFill>
                  <a:prstClr val="black"/>
                </a:solidFill>
                <a:latin typeface="Times New Roman"/>
                <a:cs typeface="Times New Roman"/>
              </a:rPr>
              <a:t>E-mail</a:t>
            </a:r>
            <a:r>
              <a:rPr lang="ru-RU" sz="1800" spc="-6" dirty="0">
                <a:solidFill>
                  <a:prstClr val="black"/>
                </a:solidFill>
                <a:latin typeface="Times New Roman"/>
                <a:cs typeface="Times New Roman"/>
              </a:rPr>
              <a:t>:</a:t>
            </a:r>
            <a:r>
              <a:rPr lang="ru-RU" sz="1800" spc="-6" dirty="0">
                <a:solidFill>
                  <a:srgbClr val="0070C0"/>
                </a:solidFill>
                <a:latin typeface="Times New Roman"/>
                <a:cs typeface="Times New Roman"/>
                <a:hlinkClick r:id="rId3"/>
              </a:rPr>
              <a:t> </a:t>
            </a:r>
            <a:r>
              <a:rPr lang="ru-RU" sz="1800" spc="-6" dirty="0" err="1">
                <a:solidFill>
                  <a:srgbClr val="0070C0"/>
                </a:solidFill>
                <a:latin typeface="Times New Roman"/>
                <a:cs typeface="Times New Roman"/>
                <a:hlinkClick r:id="rId3"/>
              </a:rPr>
              <a:t>info@musson-ltd</a:t>
            </a:r>
            <a:r>
              <a:rPr lang="en-US" sz="1800" spc="-6" dirty="0">
                <a:solidFill>
                  <a:srgbClr val="0070C0"/>
                </a:solidFill>
                <a:latin typeface="Times New Roman"/>
                <a:cs typeface="Times New Roman"/>
                <a:hlinkClick r:id="rId3"/>
              </a:rPr>
              <a:t>.</a:t>
            </a:r>
            <a:r>
              <a:rPr lang="en-US" sz="1800" spc="-6" dirty="0" err="1">
                <a:solidFill>
                  <a:srgbClr val="0070C0"/>
                </a:solidFill>
                <a:latin typeface="Times New Roman"/>
                <a:cs typeface="Times New Roman"/>
                <a:hlinkClick r:id="rId3"/>
              </a:rPr>
              <a:t>ru</a:t>
            </a:r>
            <a:endParaRPr lang="ru-RU" sz="1800" spc="-6" dirty="0">
              <a:solidFill>
                <a:srgbClr val="0070C0"/>
              </a:solidFill>
              <a:latin typeface="Times New Roman"/>
              <a:cs typeface="Times New Roman"/>
              <a:hlinkClick r:id="rId3"/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6040" y="2780499"/>
            <a:ext cx="642942" cy="59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6040" y="5492959"/>
            <a:ext cx="642942" cy="645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6040" y="6165686"/>
            <a:ext cx="642942" cy="686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6040" y="1613486"/>
            <a:ext cx="571504" cy="666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346568" y="1137425"/>
            <a:ext cx="5929354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-1"/>
            <a:ext cx="10693400" cy="75612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0" y="2709061"/>
            <a:ext cx="10693400" cy="1785950"/>
          </a:xfrm>
        </p:spPr>
        <p:txBody>
          <a:bodyPr>
            <a:normAutofit/>
          </a:bodyPr>
          <a:lstStyle/>
          <a:p>
            <a:pPr algn="ctr"/>
            <a:r>
              <a:rPr lang="ru-RU" sz="8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74602" y="923111"/>
            <a:ext cx="10072758" cy="614366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132650" y="65855"/>
            <a:ext cx="3071834" cy="1071570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4294967295"/>
          </p:nvPr>
        </p:nvSpPr>
        <p:spPr>
          <a:xfrm>
            <a:off x="274671" y="1065213"/>
            <a:ext cx="10144127" cy="6072187"/>
          </a:xfrm>
          <a:noFill/>
        </p:spPr>
        <p:txBody>
          <a:bodyPr>
            <a:noAutofit/>
          </a:bodyPr>
          <a:lstStyle/>
          <a:p>
            <a:pPr marL="30163" indent="331788" algn="just">
              <a:buNone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Группа компаний «Муссон» - профессиональная и динамично развивающаяся группа компаний, специализирующаяся на выполнении инженерно-строительных задач. </a:t>
            </a:r>
          </a:p>
          <a:p>
            <a:pPr marL="30163" indent="331788" algn="just">
              <a:buNone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Высокопрофессиональная команда Муссон обладает всеми необходимыми навыками и опытом для реализации проектов любого уровня сложности. </a:t>
            </a:r>
          </a:p>
          <a:p>
            <a:pPr marL="30163" indent="331788" algn="just">
              <a:buNone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Наша долгосрочная стратегия направлена на поступательное развитие бизнеса компании:</a:t>
            </a:r>
          </a:p>
          <a:p>
            <a:pPr marL="30163" indent="331788" algn="just">
              <a:buClr>
                <a:schemeClr val="tx1"/>
              </a:buClr>
              <a:buFont typeface="Times New Roman" pitchFamily="18" charset="0"/>
              <a:buChar char="–"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Развитие ключевых направлений деятельности, увеличение портфеля проектов. </a:t>
            </a:r>
          </a:p>
          <a:p>
            <a:pPr marL="30163" indent="331788" algn="just">
              <a:buClr>
                <a:schemeClr val="tx1"/>
              </a:buClr>
              <a:buFont typeface="Times New Roman" pitchFamily="18" charset="0"/>
              <a:buChar char="–"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Улучшение качества услуг и сервиса для наших Заказчиков. </a:t>
            </a:r>
          </a:p>
          <a:p>
            <a:pPr marL="30163" indent="331788" algn="just">
              <a:buClr>
                <a:schemeClr val="tx1"/>
              </a:buClr>
              <a:buFont typeface="Times New Roman" pitchFamily="18" charset="0"/>
              <a:buChar char="–"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Развитие длительных и взаимовыгодных взаимоотношений с Заказчиками. </a:t>
            </a:r>
          </a:p>
          <a:p>
            <a:pPr marL="30163" indent="331788" algn="just">
              <a:buClr>
                <a:schemeClr val="tx1"/>
              </a:buClr>
              <a:buFont typeface="Times New Roman" pitchFamily="18" charset="0"/>
              <a:buChar char="–"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Развитие бренда Муссон.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03164" y="7066779"/>
            <a:ext cx="3571900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http://musson-ltd.ru/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46040" y="303214"/>
            <a:ext cx="8386798" cy="477022"/>
          </a:xfrm>
          <a:prstGeom prst="rect">
            <a:avLst/>
          </a:prstGeom>
        </p:spPr>
        <p:txBody>
          <a:bodyPr vert="horz" lIns="99569" tIns="49785" rIns="99569" bIns="49785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small" spc="-5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НАШ</a:t>
            </a:r>
            <a:r>
              <a:rPr kumimoji="0" lang="ru-RU" sz="2400" b="1" i="0" u="none" strike="noStrike" kern="1200" cap="small" spc="-5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БИЗНЕС</a:t>
            </a:r>
            <a:endParaRPr kumimoji="0" lang="ru-RU" sz="2400" b="1" i="0" u="none" strike="noStrike" kern="1200" cap="small" spc="-5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74602" y="851673"/>
            <a:ext cx="10072758" cy="642942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132650" y="65855"/>
            <a:ext cx="3071834" cy="1071570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4294967295"/>
          </p:nvPr>
        </p:nvSpPr>
        <p:spPr>
          <a:xfrm>
            <a:off x="274602" y="1065213"/>
            <a:ext cx="10144195" cy="5787252"/>
          </a:xfrm>
        </p:spPr>
        <p:txBody>
          <a:bodyPr>
            <a:noAutofit/>
          </a:bodyPr>
          <a:lstStyle/>
          <a:p>
            <a:pPr marL="0" indent="360000" algn="just">
              <a:spcBef>
                <a:spcPts val="0"/>
              </a:spcBef>
              <a:buNone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Основными принципами нашей работы являются: </a:t>
            </a:r>
          </a:p>
          <a:p>
            <a:pPr marL="0" indent="360000" algn="just">
              <a:spcBef>
                <a:spcPts val="0"/>
              </a:spcBef>
              <a:buClr>
                <a:schemeClr val="tx1"/>
              </a:buClr>
              <a:buFont typeface="Times New Roman" pitchFamily="18" charset="0"/>
              <a:buChar char="–"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Качество и оперативность; </a:t>
            </a:r>
          </a:p>
          <a:p>
            <a:pPr marL="0" indent="360000" algn="just">
              <a:spcBef>
                <a:spcPts val="0"/>
              </a:spcBef>
              <a:buClr>
                <a:schemeClr val="tx1"/>
              </a:buClr>
              <a:buFont typeface="Times New Roman" pitchFamily="18" charset="0"/>
              <a:buChar char="–"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Быстрое понимание и проработка целей и задач; </a:t>
            </a:r>
          </a:p>
          <a:p>
            <a:pPr marL="0" indent="360000" algn="just">
              <a:spcBef>
                <a:spcPts val="0"/>
              </a:spcBef>
              <a:buClr>
                <a:schemeClr val="tx1"/>
              </a:buClr>
              <a:buFont typeface="Times New Roman" pitchFamily="18" charset="0"/>
              <a:buChar char="–"/>
            </a:pP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Предпроектная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проработка и предложение оптимальных вариантов решения; </a:t>
            </a:r>
          </a:p>
          <a:p>
            <a:pPr marL="0" indent="360000" algn="just">
              <a:spcBef>
                <a:spcPts val="0"/>
              </a:spcBef>
              <a:buClr>
                <a:schemeClr val="tx1"/>
              </a:buClr>
              <a:buFont typeface="Times New Roman" pitchFamily="18" charset="0"/>
              <a:buChar char="–"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Предложение современных и актуальных решений; </a:t>
            </a:r>
          </a:p>
          <a:p>
            <a:pPr marL="0" indent="360000" algn="just">
              <a:spcBef>
                <a:spcPts val="0"/>
              </a:spcBef>
              <a:buClr>
                <a:schemeClr val="tx1"/>
              </a:buClr>
              <a:buFont typeface="Times New Roman" pitchFamily="18" charset="0"/>
              <a:buChar char="–"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Индивидуальный подбор оборудования;</a:t>
            </a:r>
          </a:p>
          <a:p>
            <a:pPr marL="0" indent="360000" algn="just">
              <a:spcBef>
                <a:spcPts val="0"/>
              </a:spcBef>
              <a:buClr>
                <a:schemeClr val="tx1"/>
              </a:buClr>
              <a:buFont typeface="Times New Roman" pitchFamily="18" charset="0"/>
              <a:buChar char="–"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Ответственное и профессиональное исполнение принятых решений; </a:t>
            </a:r>
          </a:p>
          <a:p>
            <a:pPr marL="0" indent="360000" algn="just">
              <a:spcBef>
                <a:spcPts val="0"/>
              </a:spcBef>
              <a:buClr>
                <a:schemeClr val="tx1"/>
              </a:buClr>
              <a:buFont typeface="Times New Roman" pitchFamily="18" charset="0"/>
              <a:buChar char="–"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Монтаж,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пусконаладка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и проведение необходимых испытаний;</a:t>
            </a:r>
          </a:p>
          <a:p>
            <a:pPr marL="0" indent="360000" algn="just">
              <a:spcBef>
                <a:spcPts val="0"/>
              </a:spcBef>
              <a:buClr>
                <a:schemeClr val="tx1"/>
              </a:buClr>
              <a:buFont typeface="Times New Roman" pitchFamily="18" charset="0"/>
              <a:buChar char="–"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Сдача готового результата работ Заказчику; </a:t>
            </a:r>
          </a:p>
          <a:p>
            <a:pPr marL="0" indent="360000" algn="just">
              <a:spcBef>
                <a:spcPts val="0"/>
              </a:spcBef>
              <a:buClr>
                <a:schemeClr val="tx1"/>
              </a:buClr>
              <a:buFont typeface="Times New Roman" pitchFamily="18" charset="0"/>
              <a:buChar char="–"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Гарантийное и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постгарантийное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сервисное обслуживание установленного оборудования.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03164" y="7066779"/>
            <a:ext cx="3571900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http://musson-ltd.ru/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74602" y="303214"/>
            <a:ext cx="8315360" cy="477022"/>
          </a:xfrm>
          <a:prstGeom prst="rect">
            <a:avLst/>
          </a:prstGeom>
        </p:spPr>
        <p:txBody>
          <a:bodyPr vert="horz" lIns="99569" tIns="49785" rIns="99569" bIns="49785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small" spc="-5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КАК</a:t>
            </a:r>
            <a:r>
              <a:rPr kumimoji="0" lang="ru-RU" sz="2400" b="1" i="0" u="none" strike="noStrike" kern="1200" cap="small" spc="-5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МЫ РАБОТАЕМ</a:t>
            </a:r>
            <a:endParaRPr kumimoji="0" lang="ru-RU" sz="2400" b="1" i="0" u="none" strike="noStrike" kern="1200" cap="small" spc="-5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74602" y="857255"/>
            <a:ext cx="10072758" cy="642383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4294967295"/>
          </p:nvPr>
        </p:nvSpPr>
        <p:spPr>
          <a:xfrm>
            <a:off x="285752" y="994549"/>
            <a:ext cx="10061608" cy="5929354"/>
          </a:xfrm>
          <a:noFill/>
        </p:spPr>
        <p:txBody>
          <a:bodyPr>
            <a:normAutofit/>
          </a:bodyPr>
          <a:lstStyle/>
          <a:p>
            <a:pPr marL="0" indent="360000" algn="just">
              <a:spcBef>
                <a:spcPts val="0"/>
              </a:spcBef>
              <a:buClr>
                <a:schemeClr val="tx1"/>
              </a:buClr>
              <a:buFont typeface="Times New Roman" pitchFamily="18" charset="0"/>
              <a:buChar char="–"/>
            </a:pP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Комплексность оснащения: полный цикл услуг по оснащению «под ключ»;</a:t>
            </a:r>
          </a:p>
          <a:p>
            <a:pPr marL="0" indent="360000" algn="just">
              <a:spcBef>
                <a:spcPts val="0"/>
              </a:spcBef>
              <a:buClr>
                <a:schemeClr val="tx1"/>
              </a:buClr>
              <a:buFont typeface="Times New Roman" pitchFamily="18" charset="0"/>
              <a:buChar char="–"/>
            </a:pP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Обширный опыт работы в Санкт-Петербурге и регионах: более 14 лет работаем с проектами любой сложности на всей территории РФ, имеем сотни оборудованных действующих объектов;</a:t>
            </a:r>
          </a:p>
          <a:p>
            <a:pPr marL="0" indent="360000" algn="just">
              <a:spcBef>
                <a:spcPts val="0"/>
              </a:spcBef>
              <a:buClr>
                <a:schemeClr val="tx1"/>
              </a:buClr>
              <a:buFont typeface="Times New Roman" pitchFamily="18" charset="0"/>
              <a:buChar char="–"/>
            </a:pP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Разумная экономичность решений: передовые мировые технологии на службе коммерческих интересов клиента;</a:t>
            </a:r>
          </a:p>
          <a:p>
            <a:pPr marL="0" indent="360000" algn="just">
              <a:spcBef>
                <a:spcPts val="0"/>
              </a:spcBef>
              <a:buClr>
                <a:schemeClr val="tx1"/>
              </a:buClr>
              <a:buFont typeface="Times New Roman" pitchFamily="18" charset="0"/>
              <a:buChar char="–"/>
            </a:pP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Индивидуальный подход: гибкое обсуждение условий, наиболее выгодных для каждого Партнера;</a:t>
            </a:r>
          </a:p>
          <a:p>
            <a:pPr marL="0" indent="360000" algn="just">
              <a:spcBef>
                <a:spcPts val="0"/>
              </a:spcBef>
              <a:buClr>
                <a:schemeClr val="tx1"/>
              </a:buClr>
              <a:buFont typeface="Times New Roman" pitchFamily="18" charset="0"/>
              <a:buChar char="–"/>
            </a:pP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Профессионализм и надежность;</a:t>
            </a:r>
          </a:p>
          <a:p>
            <a:pPr marL="0" indent="360000" algn="just">
              <a:spcBef>
                <a:spcPts val="0"/>
              </a:spcBef>
              <a:buClr>
                <a:schemeClr val="tx1"/>
              </a:buClr>
              <a:buFont typeface="Times New Roman" pitchFamily="18" charset="0"/>
              <a:buChar char="–"/>
            </a:pP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Широкий ассортимент оборудования.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132650" y="65855"/>
            <a:ext cx="3071834" cy="1071570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3164" y="7066779"/>
            <a:ext cx="3571900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http://musson-ltd.ru/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46040" y="303214"/>
            <a:ext cx="8386798" cy="477022"/>
          </a:xfrm>
          <a:prstGeom prst="rect">
            <a:avLst/>
          </a:prstGeom>
        </p:spPr>
        <p:txBody>
          <a:bodyPr vert="horz" lIns="99569" tIns="49785" rIns="99569" bIns="49785" anchor="b">
            <a:normAutofit/>
          </a:bodyPr>
          <a:lstStyle/>
          <a:p>
            <a:pPr defTabSz="914400">
              <a:spcBef>
                <a:spcPct val="0"/>
              </a:spcBef>
            </a:pPr>
            <a:r>
              <a:rPr lang="ru-RU" sz="2400" b="1" cap="small" spc="-5" dirty="0">
                <a:latin typeface="Times New Roman" pitchFamily="18" charset="0"/>
                <a:ea typeface="+mj-ea"/>
                <a:cs typeface="Times New Roman" pitchFamily="18" charset="0"/>
              </a:rPr>
              <a:t>КОНКУРЕНТНЫЕ ПРЕИМУЩЕСТВА</a:t>
            </a:r>
            <a:endParaRPr kumimoji="0" lang="ru-RU" sz="2400" b="1" i="0" u="none" strike="noStrike" kern="1200" cap="small" spc="-5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7132650" y="65855"/>
            <a:ext cx="3071834" cy="107157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74602" y="303213"/>
            <a:ext cx="6583398" cy="690562"/>
          </a:xfrm>
        </p:spPr>
        <p:txBody>
          <a:bodyPr>
            <a:normAutofit/>
          </a:bodyPr>
          <a:lstStyle/>
          <a:p>
            <a:pPr algn="l"/>
            <a:r>
              <a:rPr lang="ru-RU" sz="2400" b="1" spc="-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НАПРАВЛЕНИЯ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03164" y="7066779"/>
            <a:ext cx="3571900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http://musson-ltd.ru/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6" descr="E:\Муссон\муссон\конд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6040" y="2137557"/>
            <a:ext cx="720000" cy="720000"/>
          </a:xfrm>
          <a:prstGeom prst="rect">
            <a:avLst/>
          </a:prstGeom>
          <a:noFill/>
        </p:spPr>
      </p:pic>
      <p:pic>
        <p:nvPicPr>
          <p:cNvPr id="24" name="Picture 7" descr="E:\Муссон\муссон\вентил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6040" y="2851937"/>
            <a:ext cx="720000" cy="720000"/>
          </a:xfrm>
          <a:prstGeom prst="rect">
            <a:avLst/>
          </a:prstGeom>
          <a:noFill/>
        </p:spPr>
      </p:pic>
      <p:pic>
        <p:nvPicPr>
          <p:cNvPr id="25" name="Picture 9" descr="E:\Муссон\муссон\холод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6040" y="3566317"/>
            <a:ext cx="720000" cy="720000"/>
          </a:xfrm>
          <a:prstGeom prst="rect">
            <a:avLst/>
          </a:prstGeom>
          <a:noFill/>
        </p:spPr>
      </p:pic>
      <p:pic>
        <p:nvPicPr>
          <p:cNvPr id="26" name="Picture 10" descr="E:\Муссон\муссон\отопл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6040" y="4280697"/>
            <a:ext cx="720000" cy="720000"/>
          </a:xfrm>
          <a:prstGeom prst="rect">
            <a:avLst/>
          </a:prstGeom>
          <a:noFill/>
        </p:spPr>
      </p:pic>
      <p:pic>
        <p:nvPicPr>
          <p:cNvPr id="27" name="Picture 11" descr="E:\Муссон\муссон\вода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6040" y="4995077"/>
            <a:ext cx="720000" cy="720000"/>
          </a:xfrm>
          <a:prstGeom prst="rect">
            <a:avLst/>
          </a:prstGeom>
          <a:noFill/>
        </p:spPr>
      </p:pic>
      <p:sp>
        <p:nvSpPr>
          <p:cNvPr id="28" name="Прямоугольник 27"/>
          <p:cNvSpPr/>
          <p:nvPr/>
        </p:nvSpPr>
        <p:spPr>
          <a:xfrm>
            <a:off x="340420" y="6203903"/>
            <a:ext cx="720000" cy="7200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5346700" y="3989325"/>
            <a:ext cx="720000" cy="7200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5346700" y="1280301"/>
            <a:ext cx="720000" cy="7200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5346700" y="4918019"/>
            <a:ext cx="720000" cy="7200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5341080" y="5846713"/>
            <a:ext cx="720000" cy="7200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4" name="Таблица 33"/>
          <p:cNvGraphicFramePr>
            <a:graphicFrameLocks noGrp="1"/>
          </p:cNvGraphicFramePr>
          <p:nvPr/>
        </p:nvGraphicFramePr>
        <p:xfrm>
          <a:off x="346040" y="1171721"/>
          <a:ext cx="4786346" cy="46091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14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719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1537">
                <a:tc gridSpan="2">
                  <a:txBody>
                    <a:bodyPr/>
                    <a:lstStyle/>
                    <a:p>
                      <a:pPr marL="0" marR="0" lvl="0" indent="0" algn="l" defTabSz="1042872" rtl="0" eaLnBrk="1" fontAlgn="auto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>
                          <a:prstClr val="black"/>
                        </a:buClr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Монтаж и сервисное обслуживание инженерных систем: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381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2" indent="0" algn="l" defTabSz="10428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itchFamily="18" charset="2"/>
                        <a:buChar char="-"/>
                        <a:tabLst/>
                        <a:defRPr/>
                      </a:pPr>
                      <a:r>
                        <a:rPr lang="ru-RU" sz="2400" dirty="0">
                          <a:latin typeface="Times New Roman" pitchFamily="18" charset="0"/>
                          <a:cs typeface="Times New Roman" pitchFamily="18" charset="0"/>
                        </a:rPr>
                        <a:t> Кондиционирования;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438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buFont typeface="Symbol" pitchFamily="18" charset="2"/>
                        <a:buChar char="-"/>
                      </a:pP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 Вентиляции;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438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2" indent="0" algn="l" defTabSz="10428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itchFamily="18" charset="2"/>
                        <a:buChar char="-"/>
                        <a:tabLst/>
                        <a:defRPr/>
                      </a:pPr>
                      <a:r>
                        <a:rPr lang="ru-RU" sz="2400" dirty="0">
                          <a:latin typeface="Times New Roman" pitchFamily="18" charset="0"/>
                          <a:cs typeface="Times New Roman" pitchFamily="18" charset="0"/>
                        </a:rPr>
                        <a:t>Холодоснабжения;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438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2" indent="0" algn="l" defTabSz="10428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itchFamily="18" charset="2"/>
                        <a:buChar char="-"/>
                        <a:tabLst/>
                        <a:defRPr/>
                      </a:pPr>
                      <a:r>
                        <a:rPr lang="ru-RU" sz="2400" dirty="0">
                          <a:latin typeface="Times New Roman" pitchFamily="18" charset="0"/>
                          <a:cs typeface="Times New Roman" pitchFamily="18" charset="0"/>
                        </a:rPr>
                        <a:t>Отопления;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294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2" indent="0" algn="l" defTabSz="10428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itchFamily="18" charset="2"/>
                        <a:buChar char="-"/>
                        <a:tabLst/>
                        <a:defRPr/>
                      </a:pPr>
                      <a:r>
                        <a:rPr lang="ru-RU" sz="2400" dirty="0">
                          <a:latin typeface="Times New Roman" pitchFamily="18" charset="0"/>
                          <a:cs typeface="Times New Roman" pitchFamily="18" charset="0"/>
                        </a:rPr>
                        <a:t> Водоснабжения и канализации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5" name="Содержимое 4"/>
          <p:cNvSpPr txBox="1">
            <a:spLocks/>
          </p:cNvSpPr>
          <p:nvPr/>
        </p:nvSpPr>
        <p:spPr>
          <a:xfrm>
            <a:off x="6061080" y="1065987"/>
            <a:ext cx="4286280" cy="5500726"/>
          </a:xfrm>
          <a:prstGeom prst="rect">
            <a:avLst/>
          </a:prstGeom>
        </p:spPr>
        <p:txBody>
          <a:bodyPr vert="horz" lIns="104287" tIns="52144" rIns="104287" bIns="52144" rtlCol="0">
            <a:noAutofit/>
          </a:bodyPr>
          <a:lstStyle/>
          <a:p>
            <a:pPr marR="0" lvl="0" algn="l" defTabSz="1042872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Монтаж и техническое обслуживание слаботочных систем:</a:t>
            </a:r>
          </a:p>
          <a:p>
            <a:pPr marL="0" marR="0" lvl="2" indent="174625" algn="l" defTabSz="1042872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Times New Roman" pitchFamily="18" charset="0"/>
              <a:buChar char="–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Системы видеонаблюдения и мониторинга;</a:t>
            </a:r>
          </a:p>
          <a:p>
            <a:pPr marL="0" marR="0" lvl="2" indent="174625" algn="l" defTabSz="1042872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Times New Roman" pitchFamily="18" charset="0"/>
              <a:buChar char="–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Системы контроля доступа;</a:t>
            </a:r>
          </a:p>
          <a:p>
            <a:pPr marL="0" marR="0" lvl="2" indent="174625" algn="l" defTabSz="1042872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Times New Roman" pitchFamily="18" charset="0"/>
              <a:buChar char="–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Системы охранной и пожарной сигнализации</a:t>
            </a:r>
          </a:p>
          <a:p>
            <a:pPr marR="0" lvl="0" algn="l" defTabSz="1042872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R="0" lvl="0" algn="l" defTabSz="1042872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tabLst/>
              <a:defRPr/>
            </a:pPr>
            <a:endParaRPr lang="en-US" sz="1000" dirty="0">
              <a:latin typeface="Times New Roman" pitchFamily="18" charset="0"/>
              <a:cs typeface="Times New Roman" pitchFamily="18" charset="0"/>
            </a:endParaRPr>
          </a:p>
          <a:p>
            <a:pPr marR="0" lvl="0" algn="l" defTabSz="1042872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R="0" lvl="0" algn="l" defTabSz="1042872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Электротехнические работы</a:t>
            </a:r>
          </a:p>
          <a:p>
            <a:pPr marR="0" lvl="0" algn="l" defTabSz="1042872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tabLst/>
              <a:defRPr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defTabSz="1042872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Проектирование инженерных систем;</a:t>
            </a:r>
          </a:p>
          <a:p>
            <a:pPr marR="0" lvl="0" algn="l" defTabSz="1042872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tabLst/>
              <a:defRPr/>
            </a:pPr>
            <a:endParaRPr lang="ru-RU" sz="1000" dirty="0">
              <a:latin typeface="Times New Roman" pitchFamily="18" charset="0"/>
              <a:cs typeface="Times New Roman" pitchFamily="18" charset="0"/>
            </a:endParaRPr>
          </a:p>
          <a:p>
            <a:pPr marR="0" lvl="0" algn="l" defTabSz="1042872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tabLst/>
              <a:defRPr/>
            </a:pPr>
            <a:endParaRPr lang="ru-RU" sz="1000" dirty="0">
              <a:latin typeface="Times New Roman" pitchFamily="18" charset="0"/>
              <a:cs typeface="Times New Roman" pitchFamily="18" charset="0"/>
            </a:endParaRPr>
          </a:p>
          <a:p>
            <a:pPr marR="0" lvl="0" algn="l" defTabSz="1042872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tabLst/>
              <a:defRPr/>
            </a:pPr>
            <a:endParaRPr lang="en-US" sz="1000" dirty="0">
              <a:latin typeface="Times New Roman" pitchFamily="18" charset="0"/>
              <a:cs typeface="Times New Roman" pitchFamily="18" charset="0"/>
            </a:endParaRPr>
          </a:p>
          <a:p>
            <a:pPr marR="0" lvl="0" algn="l" defTabSz="1042872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Поставка оборудования</a:t>
            </a:r>
          </a:p>
        </p:txBody>
      </p:sp>
      <p:sp>
        <p:nvSpPr>
          <p:cNvPr id="36" name="Содержимое 4"/>
          <p:cNvSpPr txBox="1">
            <a:spLocks/>
          </p:cNvSpPr>
          <p:nvPr/>
        </p:nvSpPr>
        <p:spPr>
          <a:xfrm>
            <a:off x="1060420" y="6138085"/>
            <a:ext cx="4143404" cy="1000132"/>
          </a:xfrm>
          <a:prstGeom prst="rect">
            <a:avLst/>
          </a:prstGeom>
        </p:spPr>
        <p:txBody>
          <a:bodyPr vert="horz" lIns="104287" tIns="52144" rIns="104287" bIns="52144" rtlCol="0">
            <a:noAutofit/>
          </a:bodyPr>
          <a:lstStyle/>
          <a:p>
            <a:pPr marL="0" marR="0" lvl="0" indent="0" algn="l" defTabSz="1042872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Монтаж вентиляционных систем чистых помещений по стандартам GMP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74602" y="851673"/>
            <a:ext cx="10072758" cy="670959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132650" y="65855"/>
            <a:ext cx="3071834" cy="1071570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4294967295"/>
          </p:nvPr>
        </p:nvSpPr>
        <p:spPr>
          <a:xfrm>
            <a:off x="488984" y="850900"/>
            <a:ext cx="9858376" cy="5358623"/>
          </a:xfrm>
          <a:noFill/>
        </p:spPr>
        <p:txBody>
          <a:bodyPr>
            <a:normAutofit/>
          </a:bodyPr>
          <a:lstStyle/>
          <a:p>
            <a:pPr marL="0" indent="360000">
              <a:spcBef>
                <a:spcPts val="0"/>
              </a:spcBef>
              <a:buClr>
                <a:schemeClr val="tx1"/>
              </a:buClr>
              <a:buNone/>
            </a:pP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Наша команда - профессиональные специалисты с опытом работы в ведущих российских компаниях. </a:t>
            </a:r>
          </a:p>
          <a:p>
            <a:pPr marL="0" indent="360000" algn="just">
              <a:spcBef>
                <a:spcPts val="0"/>
              </a:spcBef>
              <a:buClr>
                <a:schemeClr val="tx1"/>
              </a:buClr>
              <a:buNone/>
            </a:pPr>
            <a:endParaRPr lang="ru-RU" sz="3000" dirty="0">
              <a:latin typeface="Times New Roman" pitchFamily="18" charset="0"/>
              <a:cs typeface="Times New Roman" pitchFamily="18" charset="0"/>
            </a:endParaRPr>
          </a:p>
          <a:p>
            <a:pPr marL="0" indent="360000">
              <a:spcBef>
                <a:spcPts val="0"/>
              </a:spcBef>
              <a:buClr>
                <a:schemeClr val="tx1"/>
              </a:buClr>
              <a:buNone/>
            </a:pP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Наши сотрудники имеют практический опыт работ  на сложнейших инженерных и строительных объектах, включая высокотехнологичные проекты с учетом отраслевой специфики заказчиков. </a:t>
            </a:r>
          </a:p>
          <a:p>
            <a:pPr marL="0" indent="360000" algn="just">
              <a:spcBef>
                <a:spcPts val="0"/>
              </a:spcBef>
              <a:buClr>
                <a:schemeClr val="tx1"/>
              </a:buClr>
              <a:buNone/>
            </a:pPr>
            <a:endParaRPr lang="ru-RU" sz="3000" dirty="0">
              <a:latin typeface="Times New Roman" pitchFamily="18" charset="0"/>
              <a:cs typeface="Times New Roman" pitchFamily="18" charset="0"/>
            </a:endParaRPr>
          </a:p>
          <a:p>
            <a:pPr marL="0" indent="360000">
              <a:spcBef>
                <a:spcPts val="0"/>
              </a:spcBef>
              <a:buClr>
                <a:schemeClr val="tx1"/>
              </a:buClr>
              <a:buNone/>
            </a:pP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Основные специалисты – руководители проектов,     инженеры-проектировщики, инженеры-технологи, сервисные инженеры и наладчики.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03164" y="7066779"/>
            <a:ext cx="3571900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http://musson-ltd.ru/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17478" y="303214"/>
            <a:ext cx="8315360" cy="477022"/>
          </a:xfrm>
          <a:prstGeom prst="rect">
            <a:avLst/>
          </a:prstGeom>
        </p:spPr>
        <p:txBody>
          <a:bodyPr vert="horz" lIns="99569" tIns="49785" rIns="99569" bIns="49785" anchor="b">
            <a:normAutofit/>
          </a:bodyPr>
          <a:lstStyle/>
          <a:p>
            <a:pPr defTabSz="914400">
              <a:spcBef>
                <a:spcPct val="0"/>
              </a:spcBef>
            </a:pPr>
            <a:r>
              <a:rPr lang="ru-RU" sz="2400" b="1" cap="small" spc="-5" dirty="0">
                <a:latin typeface="Times New Roman" pitchFamily="18" charset="0"/>
                <a:ea typeface="+mj-ea"/>
                <a:cs typeface="Times New Roman" pitchFamily="18" charset="0"/>
              </a:rPr>
              <a:t>НАША КОМАНДА</a:t>
            </a:r>
            <a:endParaRPr kumimoji="0" lang="ru-RU" sz="2400" b="1" i="0" u="none" strike="noStrike" kern="1200" cap="small" spc="-5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46040" y="923111"/>
            <a:ext cx="9858444" cy="6638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46040" y="780235"/>
            <a:ext cx="9929882" cy="6572296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46040" y="1065988"/>
            <a:ext cx="10072758" cy="6279832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Начиная с 2016 года, в рамках развития компании и с целью удовлетворения непрерывно растущего спроса со стороны клиентов, в нашей компании было открыто новое направление–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Общестроительные работы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Мы располагаем специалистами с многолетним опытом в реализации разнообразных строительных проектов, среди них: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ООО «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Газпром-Трансгаз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Санкт-Петербург» - произведены комплексные ремонтные, строительно-монтажные работы в офисных и производственных помещениях, а также полная отделка помещений нового здания управляющего офиса ООО «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Газпром-Трансгаз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Санкт-Петербург» .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спортивно-оздоровительный комплекс в Красном Селе - полноценный ремонт, включающий в себя ремонт помещений различного назначения медицинского центра, гостиницы и спортивного зала.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база отдыха «Сосны» в посёлке Мельниково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Приозерского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района. В рамках этого проекта выполнено строительство каркасных гостевых домов различной площади и этажности, бильярдной, уникального ресторана, различных подсобных строений.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Михайловский театр - замена, ремонт и реставрация оконных и дверных блоков.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своей деятельности мы нацелены на долгосрочное сотрудничество , руководствуемся правилом внимательного отношения к требованиям Заказчика и проводим политику Оптимальных цен.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настоящее время, осуществляем следующие виды строительных работ: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комплексный ремонт и отделку жилых, офисных и производственных помещений;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ремонт и отделку квартир по эксклюзивным дизайн-проектам;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ремонт кровель различной степени сложности;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строительство каркасных домов «под ключ»;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монтаж навесных вентилируемых фасадов;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благоустройство прилегающих территорий.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Одним из главных преимуществ нашей компании является готовность участия в проектах, начиная со стадии разработки концепции и детальной проработки всех возможных вариантов до сдачи объекта в эксплуатацию.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Работаем качественно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соблюдением сроков!</a:t>
            </a:r>
          </a:p>
          <a:p>
            <a:pPr marL="0" marR="5795" lvl="1" indent="441325">
              <a:tabLst>
                <a:tab pos="336096" algn="l"/>
              </a:tabLst>
            </a:pPr>
            <a:endParaRPr lang="ru-RU" sz="1400" spc="-6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32650" y="65855"/>
            <a:ext cx="3071834" cy="107157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03164" y="7066779"/>
            <a:ext cx="3571900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http://musson-ltd.ru/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74602" y="208731"/>
            <a:ext cx="8732838" cy="404812"/>
          </a:xfrm>
          <a:prstGeom prst="rect">
            <a:avLst/>
          </a:prstGeom>
        </p:spPr>
        <p:txBody>
          <a:bodyPr vert="horz" lIns="99569" tIns="49785" rIns="99569" bIns="49785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cap="small" spc="-5" dirty="0">
                <a:latin typeface="Times New Roman" pitchFamily="18" charset="0"/>
                <a:ea typeface="+mj-ea"/>
                <a:cs typeface="Times New Roman" pitchFamily="18" charset="0"/>
              </a:rPr>
              <a:t>НОВОЕ НАПРАВЛЕНИЕ</a:t>
            </a:r>
            <a:endParaRPr kumimoji="0" lang="ru-RU" sz="2000" b="1" i="0" u="none" strike="noStrike" kern="1200" cap="small" spc="-5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787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57190" y="851673"/>
            <a:ext cx="9990170" cy="64294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132650" y="65855"/>
            <a:ext cx="3071834" cy="107157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3164" y="7066779"/>
            <a:ext cx="3571900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http://musson-ltd.ru/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17478" y="303214"/>
            <a:ext cx="8315360" cy="477022"/>
          </a:xfrm>
          <a:prstGeom prst="rect">
            <a:avLst/>
          </a:prstGeom>
        </p:spPr>
        <p:txBody>
          <a:bodyPr vert="horz" lIns="99569" tIns="49785" rIns="99569" bIns="49785" anchor="b">
            <a:normAutofit/>
          </a:bodyPr>
          <a:lstStyle/>
          <a:p>
            <a:pPr defTabSz="914400">
              <a:spcBef>
                <a:spcPct val="0"/>
              </a:spcBef>
            </a:pPr>
            <a:r>
              <a:rPr lang="ru-RU" sz="2400" b="1" cap="small" spc="-5" dirty="0">
                <a:latin typeface="Times New Roman" pitchFamily="18" charset="0"/>
                <a:ea typeface="+mj-ea"/>
                <a:cs typeface="Times New Roman" pitchFamily="18" charset="0"/>
              </a:rPr>
              <a:t>ПАРТНЕРЫ</a:t>
            </a:r>
            <a:endParaRPr kumimoji="0" lang="ru-RU" sz="2400" b="1" i="0" u="none" strike="noStrike" kern="1200" cap="small" spc="-5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4314" y="923111"/>
            <a:ext cx="10347360" cy="60722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3" name="Таблица 52"/>
          <p:cNvGraphicFramePr>
            <a:graphicFrameLocks noGrp="1"/>
          </p:cNvGraphicFramePr>
          <p:nvPr/>
        </p:nvGraphicFramePr>
        <p:xfrm>
          <a:off x="346040" y="1208863"/>
          <a:ext cx="10215634" cy="564360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432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724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36493">
                <a:tc>
                  <a:txBody>
                    <a:bodyPr/>
                    <a:lstStyle/>
                    <a:p>
                      <a:pPr marL="0" marR="0" indent="0" algn="l" defTabSz="10428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Системы</a:t>
                      </a:r>
                      <a:r>
                        <a:rPr lang="ru-RU" sz="240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вентиляции</a:t>
                      </a:r>
                      <a:endParaRPr lang="ru-RU" sz="24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2954">
                <a:tc>
                  <a:txBody>
                    <a:bodyPr/>
                    <a:lstStyle/>
                    <a:p>
                      <a:pPr marL="0" marR="0" indent="0" algn="l" defTabSz="10428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Слаботочные системы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600">
                <a:tc>
                  <a:txBody>
                    <a:bodyPr/>
                    <a:lstStyle/>
                    <a:p>
                      <a:pPr marL="0" marR="0" indent="0" algn="l" defTabSz="10428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Автоматизация и диспетчеризация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2954">
                <a:tc>
                  <a:txBody>
                    <a:bodyPr/>
                    <a:lstStyle/>
                    <a:p>
                      <a:pPr marL="0" marR="0" indent="0" algn="l" defTabSz="10428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Электрические системы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0600">
                <a:tc>
                  <a:txBody>
                    <a:bodyPr/>
                    <a:lstStyle/>
                    <a:p>
                      <a:pPr marL="0" marR="0" indent="0" algn="l" defTabSz="10428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Противопожарные системы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4" name="Рисунок 53" descr="daikin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60684" y="1351739"/>
            <a:ext cx="1857388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54" descr="danfoss"/>
          <p:cNvPicPr/>
          <p:nvPr/>
        </p:nvPicPr>
        <p:blipFill>
          <a:blip r:embed="rId5"/>
          <a:srcRect t="9259" b="7407"/>
          <a:stretch>
            <a:fillRect/>
          </a:stretch>
        </p:blipFill>
        <p:spPr bwMode="auto">
          <a:xfrm>
            <a:off x="5141915" y="1280301"/>
            <a:ext cx="1633545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Рисунок 55" descr="лессар"/>
          <p:cNvPicPr/>
          <p:nvPr/>
        </p:nvPicPr>
        <p:blipFill>
          <a:blip r:embed="rId6"/>
          <a:srcRect t="18561" b="16476"/>
          <a:stretch>
            <a:fillRect/>
          </a:stretch>
        </p:blipFill>
        <p:spPr bwMode="auto">
          <a:xfrm>
            <a:off x="6989774" y="1280301"/>
            <a:ext cx="1928826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Рисунок 56" descr="Mitsubishi Electric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60684" y="1994681"/>
            <a:ext cx="1785950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Рисунок 57" descr="ostberg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989510" y="2137557"/>
            <a:ext cx="192882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Рисунок 58" descr="Systemair"/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561410" y="2208995"/>
            <a:ext cx="1785950" cy="451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Рисунок 59" descr="Фанбер"/>
          <p:cNvPicPr/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951685" y="1994681"/>
            <a:ext cx="1609725" cy="8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Рисунок 61" descr="http://www.pyronova.com/wp-content/uploads/2014/12/esser.jpg"/>
          <p:cNvPicPr/>
          <p:nvPr/>
        </p:nvPicPr>
        <p:blipFill>
          <a:blip r:embed="rId11" cstate="print"/>
          <a:srcRect t="13580" b="22839"/>
          <a:stretch>
            <a:fillRect/>
          </a:stretch>
        </p:blipFill>
        <p:spPr bwMode="auto">
          <a:xfrm>
            <a:off x="3074984" y="2994813"/>
            <a:ext cx="1771650" cy="750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Рисунок 62"/>
          <p:cNvPicPr/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013337" y="3075780"/>
            <a:ext cx="204787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Рисунок 63" descr="http://www.bmk.spb.ru/img/small/5756.jpg"/>
          <p:cNvPicPr/>
          <p:nvPr/>
        </p:nvPicPr>
        <p:blipFill>
          <a:blip r:embed="rId13"/>
          <a:srcRect t="30625" b="26429"/>
          <a:stretch>
            <a:fillRect/>
          </a:stretch>
        </p:blipFill>
        <p:spPr bwMode="auto">
          <a:xfrm>
            <a:off x="7275526" y="2941752"/>
            <a:ext cx="2286000" cy="981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Рисунок 64"/>
          <p:cNvPicPr/>
          <p:nvPr/>
        </p:nvPicPr>
        <p:blipFill>
          <a:blip r:embed="rId14">
            <a:lum bright="10000" contrast="30000"/>
          </a:blip>
          <a:srcRect/>
          <a:stretch>
            <a:fillRect/>
          </a:stretch>
        </p:blipFill>
        <p:spPr bwMode="auto">
          <a:xfrm>
            <a:off x="3082466" y="4066383"/>
            <a:ext cx="1549854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Рисунок 65"/>
          <p:cNvPicPr/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775196" y="4066383"/>
            <a:ext cx="1190625" cy="490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Рисунок 66" descr="http://www.picasso-project.eu/wp-content/uploads/2016/03/honeywell.gif"/>
          <p:cNvPicPr/>
          <p:nvPr/>
        </p:nvPicPr>
        <p:blipFill>
          <a:blip r:embed="rId16"/>
          <a:srcRect t="32400" b="28000"/>
          <a:stretch>
            <a:fillRect/>
          </a:stretch>
        </p:blipFill>
        <p:spPr bwMode="auto">
          <a:xfrm>
            <a:off x="5989642" y="4192803"/>
            <a:ext cx="2247900" cy="445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Рисунок 67" descr="http://allvectorlogo.com/img/2016/05/wago-logo.png"/>
          <p:cNvPicPr/>
          <p:nvPr/>
        </p:nvPicPr>
        <p:blipFill>
          <a:blip r:embed="rId17"/>
          <a:srcRect l="10652" t="23400" r="10435" b="23600"/>
          <a:stretch>
            <a:fillRect/>
          </a:stretch>
        </p:blipFill>
        <p:spPr bwMode="auto">
          <a:xfrm>
            <a:off x="8299484" y="4066383"/>
            <a:ext cx="1905000" cy="695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Рисунок 68" descr="https://lh5.googleusercontent.com/-c2Z2LAJQ_FU/AAAAAAAAAAI/AAAAAAAACrA/ck3_lnkao7U/photo.jpg"/>
          <p:cNvPicPr/>
          <p:nvPr/>
        </p:nvPicPr>
        <p:blipFill>
          <a:blip r:embed="rId18"/>
          <a:srcRect l="11200" t="32000" r="9600" b="33600"/>
          <a:stretch>
            <a:fillRect/>
          </a:stretch>
        </p:blipFill>
        <p:spPr bwMode="auto">
          <a:xfrm>
            <a:off x="3032122" y="4890307"/>
            <a:ext cx="188595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2" name="Picture 44" descr="http://www.tyk.org.tr/images_up/legrandlog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915479" y="5066515"/>
            <a:ext cx="1931419" cy="571504"/>
          </a:xfrm>
          <a:prstGeom prst="rect">
            <a:avLst/>
          </a:prstGeom>
          <a:noFill/>
        </p:spPr>
      </p:pic>
      <p:pic>
        <p:nvPicPr>
          <p:cNvPr id="72" name="Рисунок 71" descr="http://rozetka02.ru/includes/imgs/katalog/p21se.gif"/>
          <p:cNvPicPr/>
          <p:nvPr/>
        </p:nvPicPr>
        <p:blipFill>
          <a:blip r:embed="rId20"/>
          <a:srcRect t="29581" b="28011"/>
          <a:stretch>
            <a:fillRect/>
          </a:stretch>
        </p:blipFill>
        <p:spPr bwMode="auto">
          <a:xfrm>
            <a:off x="6872550" y="4904596"/>
            <a:ext cx="240324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" name="Рисунок 72"/>
          <p:cNvPicPr/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9504399" y="4923639"/>
            <a:ext cx="771523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Рисунок 73" descr="http://www.alezia.ru/c/10089-category_default/inter-m.jpg"/>
          <p:cNvPicPr/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3060684" y="5995209"/>
            <a:ext cx="2105025" cy="631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Рисунок 74" descr="http://www.pyronova.com/wp-content/uploads/2014/12/esser.jpg"/>
          <p:cNvPicPr/>
          <p:nvPr/>
        </p:nvPicPr>
        <p:blipFill>
          <a:blip r:embed="rId11" cstate="print"/>
          <a:srcRect t="13580" b="22839"/>
          <a:stretch>
            <a:fillRect/>
          </a:stretch>
        </p:blipFill>
        <p:spPr bwMode="auto">
          <a:xfrm>
            <a:off x="5275262" y="5923771"/>
            <a:ext cx="1771650" cy="750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Рисунок 28" descr="http://www.t20c.ru/images/logo-fujitsu.jpg"/>
          <p:cNvPicPr/>
          <p:nvPr/>
        </p:nvPicPr>
        <p:blipFill>
          <a:blip r:embed="rId23"/>
          <a:srcRect l="13000" r="10000"/>
          <a:stretch>
            <a:fillRect/>
          </a:stretch>
        </p:blipFill>
        <p:spPr bwMode="auto">
          <a:xfrm>
            <a:off x="8880510" y="1208863"/>
            <a:ext cx="146685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1291</TotalTime>
  <Words>2245</Words>
  <Application>Microsoft Office PowerPoint</Application>
  <PresentationFormat>Произвольный</PresentationFormat>
  <Paragraphs>331</Paragraphs>
  <Slides>28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6" baseType="lpstr">
      <vt:lpstr>Arial</vt:lpstr>
      <vt:lpstr>Bookman Old Style</vt:lpstr>
      <vt:lpstr>Calibri</vt:lpstr>
      <vt:lpstr>Corbel</vt:lpstr>
      <vt:lpstr>Symbol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НАПРАВЛЕНИЯ</vt:lpstr>
      <vt:lpstr>Презентация PowerPoint</vt:lpstr>
      <vt:lpstr>Презентация PowerPoint</vt:lpstr>
      <vt:lpstr>Презентация PowerPoint</vt:lpstr>
      <vt:lpstr>КЛИЕНТЫ</vt:lpstr>
      <vt:lpstr>Презентация PowerPoint</vt:lpstr>
      <vt:lpstr>ПРОЕКТЫ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Acer</dc:creator>
  <cp:lastModifiedBy>Musson13</cp:lastModifiedBy>
  <cp:revision>130</cp:revision>
  <dcterms:created xsi:type="dcterms:W3CDTF">2016-12-25T10:58:15Z</dcterms:created>
  <dcterms:modified xsi:type="dcterms:W3CDTF">2017-01-31T13:30:16Z</dcterms:modified>
</cp:coreProperties>
</file>